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4"/>
    <p:sldMasterId id="2147483663" r:id="rId5"/>
    <p:sldMasterId id="2147483739" r:id="rId6"/>
    <p:sldMasterId id="2147483757" r:id="rId7"/>
  </p:sldMasterIdLst>
  <p:notesMasterIdLst>
    <p:notesMasterId r:id="rId20"/>
  </p:notesMasterIdLst>
  <p:handoutMasterIdLst>
    <p:handoutMasterId r:id="rId21"/>
  </p:handoutMasterIdLst>
  <p:sldIdLst>
    <p:sldId id="542" r:id="rId8"/>
    <p:sldId id="541" r:id="rId9"/>
    <p:sldId id="2610" r:id="rId10"/>
    <p:sldId id="2616" r:id="rId11"/>
    <p:sldId id="2619" r:id="rId12"/>
    <p:sldId id="2618" r:id="rId13"/>
    <p:sldId id="2561" r:id="rId14"/>
    <p:sldId id="2627" r:id="rId15"/>
    <p:sldId id="551" r:id="rId16"/>
    <p:sldId id="2621" r:id="rId17"/>
    <p:sldId id="2600" r:id="rId18"/>
    <p:sldId id="2617" r:id="rId1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00A513-0E48-A2C8-101C-7C38F477439C}" name="Lofton, Amy" initials="LA" userId="S::Amy.Lofton@ercot.com::e3827785-5111-4e73-950a-d95ccf5ddeeb" providerId="AD"/>
  <p188:author id="{FAF841F7-8C07-BB5D-903B-88FBBF7ABABF}" name="Trudi Webster" initials="TW" userId="S::Trudi.Webster@ercot.com::8d3e025b-0265-4fbd-b136-a7bc92c16fd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C7"/>
    <a:srgbClr val="093C61"/>
    <a:srgbClr val="340E5E"/>
    <a:srgbClr val="FFFFFF"/>
    <a:srgbClr val="DB7417"/>
    <a:srgbClr val="E5790D"/>
    <a:srgbClr val="D26F0C"/>
    <a:srgbClr val="DA5B04"/>
    <a:srgbClr val="D56A09"/>
    <a:srgbClr val="E6EB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ercot.com\Departments\DigitalContentMgmt\DECK%20review%20charts\Charts%20Templates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ercot.com\Departments\DigitalContentMgmt\DECK%20review%20charts\Charts%20Templates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ercot.com\users\alofton\Communications\Charts%20Templates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ercot.com\users\alofton\Communications\Weatherization%20Program%20Status1231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ofton\AppData\Local\Microsoft\Windows\INetCache\Content.Outlook\CAUGKAAP\RPG_Chart_as%20of%20Jan%2025%202024%20(002)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814142974782227"/>
          <c:y val="3.4397586433903012E-2"/>
          <c:w val="0.31033355945458957"/>
          <c:h val="0.8783045032809198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'Fact Sheet charts'!$A$36</c:f>
              <c:strCache>
                <c:ptCount val="1"/>
              </c:strCache>
            </c:strRef>
          </c:tx>
          <c:spPr>
            <a:solidFill>
              <a:srgbClr val="4E459C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C43E21A-331D-41EF-A649-34C416413FE5}" type="SERIESNAME">
                      <a:rPr lang="en-US" smtClean="0"/>
                      <a:pPr/>
                      <a:t>[SERIES NAME]</a:t>
                    </a:fld>
                    <a:endParaRPr lang="en-US" baseline="0" dirty="0"/>
                  </a:p>
                  <a:p>
                    <a:r>
                      <a:rPr lang="en-US" baseline="0" dirty="0"/>
                      <a:t>66.6%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A63-461D-87ED-10DEDB7B07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FFFFFF"/>
                      </a:solidFill>
                    </a:ln>
                  </c:spPr>
                </c15:leaderLines>
              </c:ext>
            </c:extLst>
          </c:dLbls>
          <c:val>
            <c:numRef>
              <c:f>'Fact Sheet charts'!$B$36</c:f>
              <c:numCache>
                <c:formatCode>General</c:formatCode>
                <c:ptCount val="1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0EA-44FD-B6C0-5CA022BD0B99}"/>
            </c:ext>
          </c:extLst>
        </c:ser>
        <c:ser>
          <c:idx val="8"/>
          <c:order val="1"/>
          <c:tx>
            <c:strRef>
              <c:f>'Fact Sheet charts'!$A$37</c:f>
              <c:strCache>
                <c:ptCount val="1"/>
              </c:strCache>
            </c:strRef>
          </c:tx>
          <c:spPr>
            <a:solidFill>
              <a:srgbClr val="0063B4"/>
            </a:solidFill>
          </c:spPr>
          <c:invertIfNegative val="0"/>
          <c:dLbls>
            <c:dLbl>
              <c:idx val="0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900">
                        <a:solidFill>
                          <a:schemeClr val="bg1"/>
                        </a:solidFill>
                      </a:defRPr>
                    </a:pPr>
                    <a:fld id="{0C041713-F67E-4D58-B4D2-41163048B828}" type="SERIESNAME">
                      <a:rPr lang="en-US"/>
                      <a:pPr>
                        <a:defRPr sz="900">
                          <a:solidFill>
                            <a:schemeClr val="bg1"/>
                          </a:solidFill>
                        </a:defRPr>
                      </a:pPr>
                      <a:t>[SERIES NAME]</a:t>
                    </a:fld>
                    <a:r>
                      <a:rPr lang="en-US" baseline="0" dirty="0"/>
                      <a:t>, 0.2%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47082339482395"/>
                      <c:h val="9.959688844685041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0EA-44FD-B6C0-5CA022BD0B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'Fact Sheet charts'!$B$37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50EA-44FD-B6C0-5CA022BD0B99}"/>
            </c:ext>
          </c:extLst>
        </c:ser>
        <c:ser>
          <c:idx val="6"/>
          <c:order val="2"/>
          <c:tx>
            <c:strRef>
              <c:f>'Fact Sheet charts'!$A$38</c:f>
              <c:strCache>
                <c:ptCount val="1"/>
              </c:strCache>
            </c:strRef>
          </c:tx>
          <c:spPr>
            <a:solidFill>
              <a:srgbClr val="003865"/>
            </a:solidFill>
          </c:spPr>
          <c:invertIfNegative val="0"/>
          <c:dLbls>
            <c:dLbl>
              <c:idx val="0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900">
                        <a:solidFill>
                          <a:schemeClr val="bg1"/>
                        </a:solidFill>
                      </a:defRPr>
                    </a:pPr>
                    <a:fld id="{76A73FB1-443A-4888-98D9-5901F204FDC3}" type="SERIESNAME">
                      <a:rPr lang="en-US"/>
                      <a:pPr>
                        <a:defRPr sz="900">
                          <a:solidFill>
                            <a:schemeClr val="bg1"/>
                          </a:solidFill>
                        </a:defRPr>
                      </a:pPr>
                      <a:t>[SERIES NAME]</a:t>
                    </a:fld>
                    <a:r>
                      <a:rPr lang="en-US" baseline="0" dirty="0"/>
                      <a:t>, 24.6%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56670364959841"/>
                      <c:h val="8.867020220965701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50EA-44FD-B6C0-5CA022BD0B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'Fact Sheet charts'!$B$38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2-50EA-44FD-B6C0-5CA022BD0B99}"/>
            </c:ext>
          </c:extLst>
        </c:ser>
        <c:ser>
          <c:idx val="9"/>
          <c:order val="3"/>
          <c:tx>
            <c:strRef>
              <c:f>'Fact Sheet charts'!$A$39</c:f>
              <c:strCache>
                <c:ptCount val="1"/>
              </c:strCache>
            </c:strRef>
          </c:tx>
          <c:spPr>
            <a:solidFill>
              <a:srgbClr val="E26800"/>
            </a:solidFill>
          </c:spPr>
          <c:invertIfNegative val="0"/>
          <c:dLbls>
            <c:dLbl>
              <c:idx val="0"/>
              <c:layout>
                <c:manualLayout>
                  <c:x val="0.38699364554690474"/>
                  <c:y val="7.8511465175471154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9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553DE544-C16C-4CD5-9D4E-9E66B82BF2FD}" type="SERIESNAME">
                      <a:rPr lang="en-US"/>
                      <a:pPr algn="l">
                        <a:defRPr sz="9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[SERIES NAME]</a:t>
                    </a:fld>
                    <a:r>
                      <a:rPr lang="en-US" baseline="0" dirty="0"/>
                      <a:t>, 7.1%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021152949169801"/>
                      <c:h val="4.747204871075001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0EA-44FD-B6C0-5CA022BD0B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ysClr val="window" lastClr="FFFFFF">
                          <a:lumMod val="75000"/>
                        </a:sysClr>
                      </a:solidFill>
                    </a:ln>
                  </c:spPr>
                </c15:leaderLines>
              </c:ext>
            </c:extLst>
          </c:dLbls>
          <c:val>
            <c:numRef>
              <c:f>'Fact Sheet charts'!$B$39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4-50EA-44FD-B6C0-5CA022BD0B99}"/>
            </c:ext>
          </c:extLst>
        </c:ser>
        <c:ser>
          <c:idx val="4"/>
          <c:order val="4"/>
          <c:tx>
            <c:strRef>
              <c:f>'Fact Sheet charts'!$A$40</c:f>
              <c:strCache>
                <c:ptCount val="1"/>
              </c:strCache>
            </c:strRef>
          </c:tx>
          <c:spPr>
            <a:solidFill>
              <a:srgbClr val="F4CD00"/>
            </a:solidFill>
          </c:spPr>
          <c:invertIfNegative val="0"/>
          <c:dLbls>
            <c:dLbl>
              <c:idx val="0"/>
              <c:layout>
                <c:manualLayout>
                  <c:x val="0.35634084632312424"/>
                  <c:y val="6.5730528984115411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9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B6D02116-BCC1-463F-8D0F-BD6508DAF996}" type="SERIESNAME">
                      <a:rPr lang="en-US"/>
                      <a:pPr algn="l">
                        <a:defRPr sz="9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[SERIES NAME]</a:t>
                    </a:fld>
                    <a:r>
                      <a:rPr lang="en-US" baseline="0" dirty="0"/>
                      <a:t>, 0.0%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231577003770673"/>
                      <c:h val="5.842713687476925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0EA-44FD-B6C0-5CA022BD0B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ysClr val="window" lastClr="FFFFFF">
                          <a:lumMod val="85000"/>
                        </a:sysClr>
                      </a:solidFill>
                    </a:ln>
                  </c:spPr>
                </c15:leaderLines>
              </c:ext>
            </c:extLst>
          </c:dLbls>
          <c:val>
            <c:numRef>
              <c:f>'Fact Sheet charts'!$B$40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6-50EA-44FD-B6C0-5CA022BD0B99}"/>
            </c:ext>
          </c:extLst>
        </c:ser>
        <c:ser>
          <c:idx val="5"/>
          <c:order val="5"/>
          <c:tx>
            <c:strRef>
              <c:f>'Fact Sheet charts'!$A$41</c:f>
              <c:strCache>
                <c:ptCount val="1"/>
              </c:strCache>
            </c:strRef>
          </c:tx>
          <c:spPr>
            <a:solidFill>
              <a:sysClr val="window" lastClr="FFFFFF">
                <a:lumMod val="65000"/>
              </a:sysClr>
            </a:solidFill>
          </c:spPr>
          <c:invertIfNegative val="0"/>
          <c:dLbls>
            <c:dLbl>
              <c:idx val="0"/>
              <c:layout>
                <c:manualLayout>
                  <c:x val="0.3601721633802239"/>
                  <c:y val="3.6516960546730752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9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5CF077F9-40DD-4181-AEE1-C332068E166E}" type="SERIESNAME">
                      <a:rPr lang="en-US"/>
                      <a:pPr algn="l">
                        <a:defRPr sz="9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[SERIES NAME]</a:t>
                    </a:fld>
                    <a:r>
                      <a:rPr lang="en-US" baseline="0" dirty="0"/>
                      <a:t>, 0.0%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407936459089472"/>
                      <c:h val="5.842713687476925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0EA-44FD-B6C0-5CA022BD0B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ysClr val="window" lastClr="FFFFFF">
                          <a:lumMod val="75000"/>
                        </a:sysClr>
                      </a:solidFill>
                    </a:ln>
                  </c:spPr>
                </c15:leaderLines>
              </c:ext>
            </c:extLst>
          </c:dLbls>
          <c:val>
            <c:numRef>
              <c:f>'Fact Sheet charts'!$B$41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8-50EA-44FD-B6C0-5CA022BD0B99}"/>
            </c:ext>
          </c:extLst>
        </c:ser>
        <c:ser>
          <c:idx val="0"/>
          <c:order val="6"/>
          <c:tx>
            <c:strRef>
              <c:f>'Fact Sheet charts'!$A$42</c:f>
              <c:strCache>
                <c:ptCount val="1"/>
              </c:strCache>
            </c:strRef>
          </c:tx>
          <c:spPr>
            <a:solidFill>
              <a:srgbClr val="9E170D"/>
            </a:solidFill>
          </c:spPr>
          <c:invertIfNegative val="0"/>
          <c:dLbls>
            <c:dLbl>
              <c:idx val="0"/>
              <c:layout>
                <c:manualLayout>
                  <c:x val="0.37358282903799822"/>
                  <c:y val="1.8258480273365392E-3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9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fld id="{28A7CEB5-B408-4FF0-A0DD-A25FD85CAA75}" type="SERIESNAME">
                      <a:rPr lang="en-US" dirty="0"/>
                      <a:pPr algn="l">
                        <a:defRPr sz="9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[SERIES NAME]</a:t>
                    </a:fld>
                    <a:r>
                      <a:rPr lang="en-US" baseline="0" dirty="0"/>
                      <a:t>, 1.4%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277766413659146"/>
                      <c:h val="5.477544082009617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0EA-44FD-B6C0-5CA022BD0B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ysClr val="window" lastClr="FFFFFF">
                          <a:lumMod val="75000"/>
                        </a:sysClr>
                      </a:solidFill>
                    </a:ln>
                  </c:spPr>
                </c15:leaderLines>
              </c:ext>
            </c:extLst>
          </c:dLbls>
          <c:val>
            <c:numRef>
              <c:f>'Fact Sheet charts'!$B$42</c:f>
              <c:numCache>
                <c:formatCode>General</c:formatCode>
                <c:ptCount val="1"/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A-50EA-44FD-B6C0-5CA022BD0B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100"/>
        <c:axId val="122039648"/>
        <c:axId val="122037296"/>
      </c:barChart>
      <c:catAx>
        <c:axId val="12203964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crossAx val="122037296"/>
        <c:crosses val="autoZero"/>
        <c:auto val="1"/>
        <c:lblAlgn val="ctr"/>
        <c:lblOffset val="100"/>
        <c:noMultiLvlLbl val="0"/>
      </c:catAx>
      <c:valAx>
        <c:axId val="12203729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20396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814142974782227"/>
          <c:y val="3.4397586433903012E-2"/>
          <c:w val="0.35576130047001614"/>
          <c:h val="0.8783045032809198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'[Charts Templates.xlsx]Fact Sheet charts'!$A$3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rgbClr val="00AEC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E459C"/>
              </a:solidFill>
            </c:spPr>
            <c:extLst>
              <c:ext xmlns:c16="http://schemas.microsoft.com/office/drawing/2014/chart" uri="{C3380CC4-5D6E-409C-BE32-E72D297353CC}">
                <c16:uniqueId val="{00000001-2399-43F2-8156-98387E63F73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t" anchorCtr="0">
                  <a:noAutofit/>
                </a:bodyPr>
                <a:lstStyle/>
                <a:p>
                  <a:pPr algn="ctr">
                    <a:defRPr sz="90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722373455552826"/>
                      <c:h val="0.122467131794638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399-43F2-8156-98387E63F7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t" anchorCtr="0">
                <a:spAutoFit/>
              </a:bodyPr>
              <a:lstStyle/>
              <a:p>
                <a:pPr algn="ctr">
                  <a:defRPr sz="90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FFFFFF"/>
                      </a:solidFill>
                    </a:ln>
                  </c:spPr>
                </c15:leaderLines>
              </c:ext>
            </c:extLst>
          </c:dLbls>
          <c:cat>
            <c:strRef>
              <c:f>'[Charts Templates.xlsx]Fact Sheet charts'!$B$2</c:f>
              <c:strCache>
                <c:ptCount val="1"/>
                <c:pt idx="0">
                  <c:v>2022</c:v>
                </c:pt>
              </c:strCache>
            </c:strRef>
          </c:cat>
          <c:val>
            <c:numRef>
              <c:f>'[Charts Templates.xlsx]Fact Sheet charts'!$B$3</c:f>
              <c:numCache>
                <c:formatCode>0.0%</c:formatCode>
                <c:ptCount val="1"/>
                <c:pt idx="0">
                  <c:v>0.66600000000000004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2399-43F2-8156-98387E63F73A}"/>
            </c:ext>
          </c:extLst>
        </c:ser>
        <c:ser>
          <c:idx val="8"/>
          <c:order val="1"/>
          <c:tx>
            <c:strRef>
              <c:f>'[Charts Templates.xlsx]Fact Sheet charts'!$A$4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0063B4"/>
            </a:solidFill>
          </c:spPr>
          <c:invertIfNegative val="0"/>
          <c:dLbls>
            <c:dLbl>
              <c:idx val="0"/>
              <c:layout>
                <c:manualLayout>
                  <c:x val="0.26143563315544832"/>
                  <c:y val="-8.4469140753869933E-3"/>
                </c:manualLayout>
              </c:layout>
              <c:tx>
                <c:rich>
                  <a:bodyPr vertOverflow="clip" horzOverflow="clip" wrap="square" lIns="0" tIns="19050" rIns="0" bIns="19050" anchor="t" anchorCtr="0">
                    <a:spAutoFit/>
                  </a:bodyPr>
                  <a:lstStyle/>
                  <a:p>
                    <a:pPr>
                      <a:defRPr sz="90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fld id="{3F4D50CE-C7A6-4280-9B03-4F2796142088}" type="SERIESNAME">
                      <a:rPr lang="en-US" baseline="0">
                        <a:solidFill>
                          <a:srgbClr val="5B6770"/>
                        </a:solidFill>
                      </a:rPr>
                      <a:pPr>
                        <a:defRPr sz="900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defRPr>
                      </a:pPr>
                      <a:t>[SERIES NAME]</a:t>
                    </a:fld>
                    <a:r>
                      <a:rPr lang="en-US" baseline="0">
                        <a:solidFill>
                          <a:srgbClr val="5B6770"/>
                        </a:solidFill>
                      </a:rPr>
                      <a:t> </a:t>
                    </a:r>
                    <a:fld id="{92BE4F03-1C64-4FA3-AC03-286B33CE27A0}" type="VALUE">
                      <a:rPr lang="en-US" baseline="0">
                        <a:solidFill>
                          <a:srgbClr val="5B6770"/>
                        </a:solidFill>
                      </a:rPr>
                      <a:pPr>
                        <a:defRPr sz="900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defRPr>
                      </a:pPr>
                      <a:t>[VALUE]</a:t>
                    </a:fld>
                    <a:endParaRPr lang="en-US" baseline="0">
                      <a:solidFill>
                        <a:srgbClr val="5B6770"/>
                      </a:solidFill>
                    </a:endParaRPr>
                  </a:p>
                </c:rich>
              </c:tx>
              <c:spPr>
                <a:solidFill>
                  <a:srgbClr val="FFFFFF">
                    <a:alpha val="0"/>
                  </a:srgbClr>
                </a:solidFill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399-43F2-8156-98387E63F73A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vertOverflow="overflow" horzOverflow="overflow" wrap="square" lIns="274320" tIns="19050" rIns="38100" bIns="19050" anchor="t" anchorCtr="0">
                <a:spAutoFit/>
              </a:bodyPr>
              <a:lstStyle/>
              <a:p>
                <a:pPr>
                  <a:defRPr sz="90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>
                      <a:solidFill>
                        <a:sysClr val="window" lastClr="FFFFFF">
                          <a:lumMod val="75000"/>
                        </a:sysClr>
                      </a:solidFill>
                    </a:ln>
                  </c:spPr>
                </c15:leaderLines>
              </c:ext>
            </c:extLst>
          </c:dLbls>
          <c:cat>
            <c:strRef>
              <c:f>'[Charts Templates.xlsx]Fact Sheet charts'!$B$2</c:f>
              <c:strCache>
                <c:ptCount val="1"/>
                <c:pt idx="0">
                  <c:v>2022</c:v>
                </c:pt>
              </c:strCache>
            </c:strRef>
          </c:cat>
          <c:val>
            <c:numRef>
              <c:f>'[Charts Templates.xlsx]Fact Sheet charts'!$B$4</c:f>
              <c:numCache>
                <c:formatCode>0.0%</c:formatCode>
                <c:ptCount val="1"/>
                <c:pt idx="0">
                  <c:v>2E-3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'Fact Sheet charts'!#REF!</c15:f>
              </c15:datalabelsRange>
            </c:ext>
            <c:ext xmlns:c16="http://schemas.microsoft.com/office/drawing/2014/chart" uri="{C3380CC4-5D6E-409C-BE32-E72D297353CC}">
              <c16:uniqueId val="{00000004-2399-43F2-8156-98387E63F73A}"/>
            </c:ext>
          </c:extLst>
        </c:ser>
        <c:ser>
          <c:idx val="6"/>
          <c:order val="2"/>
          <c:tx>
            <c:strRef>
              <c:f>'[Charts Templates.xlsx]Fact Sheet charts'!$A$5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rgbClr val="003865"/>
            </a:solidFill>
          </c:spPr>
          <c:invertIfNegative val="0"/>
          <c:dLbls>
            <c:dLbl>
              <c:idx val="0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90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fld id="{6D053E89-A6CA-49C3-9522-DF67903EEC16}" type="SERIESNAME">
                      <a:rPr lang="en-US"/>
                      <a:pPr>
                        <a:defRPr sz="9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defRPr>
                      </a:pPr>
                      <a:t>[SERIES NAME]</a:t>
                    </a:fld>
                    <a:endParaRPr lang="en-US" baseline="0"/>
                  </a:p>
                  <a:p>
                    <a:pPr>
                      <a:defRPr sz="90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fld id="{20424C83-68CB-4D4A-B9BB-5FF55D34C23C}" type="VALUE">
                      <a:rPr lang="en-US"/>
                      <a:pPr>
                        <a:defRPr sz="9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495406684737303"/>
                      <c:h val="0.10107293382375376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2399-43F2-8156-98387E63F7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strRef>
              <c:f>'[Charts Templates.xlsx]Fact Sheet charts'!$B$2</c:f>
              <c:strCache>
                <c:ptCount val="1"/>
                <c:pt idx="0">
                  <c:v>2022</c:v>
                </c:pt>
              </c:strCache>
            </c:strRef>
          </c:cat>
          <c:val>
            <c:numRef>
              <c:f>'[Charts Templates.xlsx]Fact Sheet charts'!$B$5</c:f>
              <c:numCache>
                <c:formatCode>0.0%</c:formatCode>
                <c:ptCount val="1"/>
                <c:pt idx="0">
                  <c:v>0.246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'Fact Sheet charts'!#REF!</c15:f>
              </c15:datalabelsRange>
            </c:ext>
            <c:ext xmlns:c16="http://schemas.microsoft.com/office/drawing/2014/chart" uri="{C3380CC4-5D6E-409C-BE32-E72D297353CC}">
              <c16:uniqueId val="{00000006-2399-43F2-8156-98387E63F73A}"/>
            </c:ext>
          </c:extLst>
        </c:ser>
        <c:ser>
          <c:idx val="9"/>
          <c:order val="3"/>
          <c:tx>
            <c:strRef>
              <c:f>'[Charts Templates.xlsx]Fact Sheet charts'!$A$6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E26800"/>
            </a:solidFill>
          </c:spPr>
          <c:invertIfNegative val="0"/>
          <c:dLbls>
            <c:dLbl>
              <c:idx val="0"/>
              <c:layout>
                <c:manualLayout>
                  <c:x val="0.2654677567240562"/>
                  <c:y val="0.10258142558655525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90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fld id="{278329A3-1490-490C-A583-5F7AEA075C0A}" type="SERIESNAME">
                      <a:rPr lang="en-US" baseline="0">
                        <a:solidFill>
                          <a:srgbClr val="5B6770"/>
                        </a:solidFill>
                      </a:rPr>
                      <a:pPr>
                        <a:defRPr sz="900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defRPr>
                      </a:pPr>
                      <a:t>[SERIES NAME]</a:t>
                    </a:fld>
                    <a:r>
                      <a:rPr lang="en-US" baseline="0">
                        <a:solidFill>
                          <a:srgbClr val="5B6770"/>
                        </a:solidFill>
                      </a:rPr>
                      <a:t> </a:t>
                    </a:r>
                    <a:fld id="{EFEEBBE1-62B6-4069-BAE6-D54E074E8219}" type="VALUE">
                      <a:rPr lang="en-US" baseline="0">
                        <a:solidFill>
                          <a:srgbClr val="5B6770"/>
                        </a:solidFill>
                      </a:rPr>
                      <a:pPr>
                        <a:defRPr sz="900" baseline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defRPr>
                      </a:pPr>
                      <a:t>[VALUE]</a:t>
                    </a:fld>
                    <a:endParaRPr lang="en-US" baseline="0">
                      <a:solidFill>
                        <a:srgbClr val="5B677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986668861766005"/>
                      <c:h val="4.293656257170869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399-43F2-8156-98387E63F7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aseline="0">
                    <a:solidFill>
                      <a:srgbClr val="5B677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ysClr val="window" lastClr="FFFFFF">
                          <a:lumMod val="75000"/>
                        </a:sysClr>
                      </a:solidFill>
                    </a:ln>
                  </c:spPr>
                </c15:leaderLines>
              </c:ext>
            </c:extLst>
          </c:dLbls>
          <c:cat>
            <c:strRef>
              <c:f>'[Charts Templates.xlsx]Fact Sheet charts'!$B$2</c:f>
              <c:strCache>
                <c:ptCount val="1"/>
                <c:pt idx="0">
                  <c:v>2022</c:v>
                </c:pt>
              </c:strCache>
            </c:strRef>
          </c:cat>
          <c:val>
            <c:numRef>
              <c:f>'[Charts Templates.xlsx]Fact Sheet charts'!$B$6</c:f>
              <c:numCache>
                <c:formatCode>0.0%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99-43F2-8156-98387E63F73A}"/>
            </c:ext>
          </c:extLst>
        </c:ser>
        <c:ser>
          <c:idx val="4"/>
          <c:order val="4"/>
          <c:tx>
            <c:strRef>
              <c:f>'[Charts Templates.xlsx]Fact Sheet charts'!$A$7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F4CD00"/>
            </a:solidFill>
          </c:spPr>
          <c:invertIfNegative val="0"/>
          <c:dLbls>
            <c:dLbl>
              <c:idx val="0"/>
              <c:layout>
                <c:manualLayout>
                  <c:x val="1.1693951871393422E-2"/>
                  <c:y val="-1.9322202744050956E-3"/>
                </c:manualLayout>
              </c:layout>
              <c:tx>
                <c:rich>
                  <a:bodyPr wrap="square" lIns="38100" tIns="19050" rIns="38100" bIns="19050" anchor="t" anchorCtr="0">
                    <a:noAutofit/>
                  </a:bodyPr>
                  <a:lstStyle/>
                  <a:p>
                    <a:pPr algn="l">
                      <a:defRPr sz="900" baseline="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fld id="{F71C0284-6699-43DB-9773-58A002F49E8F}" type="SERIESNAME">
                      <a:rPr lang="en-US" sz="9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pPr algn="l">
                        <a:defRPr sz="900" baseline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defRPr>
                      </a:pPr>
                      <a:t>[SERIES NAME]</a:t>
                    </a:fld>
                    <a:r>
                      <a:rPr lang="en-US" sz="9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 </a:t>
                    </a:r>
                    <a:fld id="{CFEF7F0D-0CBF-4668-840A-579B2C5A52C5}" type="VALUE">
                      <a:rPr lang="en-US" sz="9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pPr algn="l">
                        <a:defRPr sz="900" baseline="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defRPr>
                      </a:pPr>
                      <a:t>[VALUE]</a:t>
                    </a:fld>
                    <a:endParaRPr lang="en-US" sz="9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400940347834621"/>
                      <c:h val="4.5148580428479031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2399-43F2-8156-98387E63F73A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rgbClr val="5B677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>
                      <a:solidFill>
                        <a:sysClr val="window" lastClr="FFFFFF">
                          <a:lumMod val="85000"/>
                        </a:sysClr>
                      </a:solidFill>
                    </a:ln>
                  </c:spPr>
                </c15:leaderLines>
              </c:ext>
            </c:extLst>
          </c:dLbls>
          <c:cat>
            <c:strRef>
              <c:f>'[Charts Templates.xlsx]Fact Sheet charts'!$B$2</c:f>
              <c:strCache>
                <c:ptCount val="1"/>
                <c:pt idx="0">
                  <c:v>2022</c:v>
                </c:pt>
              </c:strCache>
            </c:strRef>
          </c:cat>
          <c:val>
            <c:numRef>
              <c:f>'[Charts Templates.xlsx]Fact Sheet charts'!$B$7</c:f>
              <c:numCache>
                <c:formatCode>0.0%</c:formatCode>
                <c:ptCount val="1"/>
                <c:pt idx="0">
                  <c:v>7.0999999999999994E-2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'Fact Sheet charts'!#REF!</c15:f>
              </c15:datalabelsRange>
            </c:ext>
            <c:ext xmlns:c16="http://schemas.microsoft.com/office/drawing/2014/chart" uri="{C3380CC4-5D6E-409C-BE32-E72D297353CC}">
              <c16:uniqueId val="{0000000A-2399-43F2-8156-98387E63F73A}"/>
            </c:ext>
          </c:extLst>
        </c:ser>
        <c:ser>
          <c:idx val="5"/>
          <c:order val="5"/>
          <c:tx>
            <c:strRef>
              <c:f>'[Charts Templates.xlsx]Fact Sheet charts'!$A$8</c:f>
              <c:strCache>
                <c:ptCount val="1"/>
                <c:pt idx="0">
                  <c:v>Storage</c:v>
                </c:pt>
              </c:strCache>
            </c:strRef>
          </c:tx>
          <c:spPr>
            <a:solidFill>
              <a:srgbClr val="890C5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D170D"/>
              </a:solidFill>
            </c:spPr>
            <c:extLst>
              <c:ext xmlns:c16="http://schemas.microsoft.com/office/drawing/2014/chart" uri="{C3380CC4-5D6E-409C-BE32-E72D297353CC}">
                <c16:uniqueId val="{0000000C-2399-43F2-8156-98387E63F73A}"/>
              </c:ext>
            </c:extLst>
          </c:dPt>
          <c:dLbls>
            <c:dLbl>
              <c:idx val="0"/>
              <c:layout>
                <c:manualLayout>
                  <c:x val="0.31366191342956595"/>
                  <c:y val="8.3019102264714789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900">
                        <a:solidFill>
                          <a:srgbClr val="5B677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fld id="{9E9D01BF-51A4-4EB9-B987-E8C08A202337}" type="SERIESNAME">
                      <a:rPr lang="en-US" sz="900" baseline="0">
                        <a:solidFill>
                          <a:srgbClr val="5B677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pPr algn="l">
                        <a:defRPr sz="900">
                          <a:solidFill>
                            <a:srgbClr val="5B677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defRPr>
                      </a:pPr>
                      <a:t>[SERIES NAME]</a:t>
                    </a:fld>
                    <a:r>
                      <a:rPr lang="en-US" sz="900" baseline="0">
                        <a:solidFill>
                          <a:srgbClr val="5B677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 </a:t>
                    </a:r>
                    <a:fld id="{124E69B1-60A8-4DA7-8E28-39245E9A1EEE}" type="VALUE">
                      <a:rPr lang="en-US" sz="900" baseline="0">
                        <a:solidFill>
                          <a:srgbClr val="5B677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pPr algn="l">
                        <a:defRPr sz="900">
                          <a:solidFill>
                            <a:srgbClr val="5B677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defRPr>
                      </a:pPr>
                      <a:t>[VALUE]</a:t>
                    </a:fld>
                    <a:endParaRPr lang="en-US" sz="900" baseline="0">
                      <a:solidFill>
                        <a:srgbClr val="5B677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51043303895301"/>
                      <c:h val="8.0497382575720491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2399-43F2-8156-98387E63F73A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l">
                  <a:defRPr sz="900">
                    <a:solidFill>
                      <a:srgbClr val="5B677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>
                      <a:solidFill>
                        <a:sysClr val="window" lastClr="FFFFFF">
                          <a:lumMod val="75000"/>
                        </a:sysClr>
                      </a:solidFill>
                    </a:ln>
                  </c:spPr>
                </c15:leaderLines>
              </c:ext>
            </c:extLst>
          </c:dLbls>
          <c:cat>
            <c:strRef>
              <c:f>'[Charts Templates.xlsx]Fact Sheet charts'!$B$2</c:f>
              <c:strCache>
                <c:ptCount val="1"/>
                <c:pt idx="0">
                  <c:v>2022</c:v>
                </c:pt>
              </c:strCache>
            </c:strRef>
          </c:cat>
          <c:val>
            <c:numRef>
              <c:f>'[Charts Templates.xlsx]Fact Sheet charts'!$B$8</c:f>
              <c:numCache>
                <c:formatCode>0.0%</c:formatCode>
                <c:ptCount val="1"/>
                <c:pt idx="0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'Fact Sheet charts'!#REF!</c15:f>
              </c15:datalabelsRange>
            </c:ext>
            <c:ext xmlns:c16="http://schemas.microsoft.com/office/drawing/2014/chart" uri="{C3380CC4-5D6E-409C-BE32-E72D297353CC}">
              <c16:uniqueId val="{0000000D-2399-43F2-8156-98387E63F73A}"/>
            </c:ext>
          </c:extLst>
        </c:ser>
        <c:ser>
          <c:idx val="0"/>
          <c:order val="6"/>
          <c:tx>
            <c:strRef>
              <c:f>'[Charts Templates.xlsx]Fact Sheet charts'!$A$9</c:f>
              <c:strCache>
                <c:ptCount val="1"/>
                <c:pt idx="0">
                  <c:v>Other*</c:v>
                </c:pt>
              </c:strCache>
            </c:strRef>
          </c:tx>
          <c:spPr>
            <a:solidFill>
              <a:srgbClr val="847FAC"/>
            </a:solidFill>
          </c:spPr>
          <c:invertIfNegative val="0"/>
          <c:dLbls>
            <c:dLbl>
              <c:idx val="0"/>
              <c:layout>
                <c:manualLayout>
                  <c:x val="0.34300231246175883"/>
                  <c:y val="3.85551365232972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t" anchorCtr="0">
                  <a:noAutofit/>
                </a:bodyPr>
                <a:lstStyle/>
                <a:p>
                  <a:pPr algn="l">
                    <a:defRPr sz="900">
                      <a:solidFill>
                        <a:srgbClr val="5B677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789201403557013"/>
                      <c:h val="5.20925708067664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2399-43F2-8156-98387E63F7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t" anchorCtr="0">
                <a:spAutoFit/>
              </a:bodyPr>
              <a:lstStyle/>
              <a:p>
                <a:pPr algn="l">
                  <a:defRPr sz="900">
                    <a:solidFill>
                      <a:srgbClr val="5B677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ysClr val="window" lastClr="FFFFFF">
                          <a:lumMod val="75000"/>
                        </a:sysClr>
                      </a:solidFill>
                    </a:ln>
                  </c:spPr>
                </c15:leaderLines>
              </c:ext>
            </c:extLst>
          </c:dLbls>
          <c:cat>
            <c:strRef>
              <c:f>'[Charts Templates.xlsx]Fact Sheet charts'!$B$2</c:f>
              <c:strCache>
                <c:ptCount val="1"/>
                <c:pt idx="0">
                  <c:v>2022</c:v>
                </c:pt>
              </c:strCache>
            </c:strRef>
          </c:cat>
          <c:val>
            <c:numRef>
              <c:f>'[Charts Templates.xlsx]Fact Sheet charts'!$B$9</c:f>
              <c:numCache>
                <c:formatCode>0.0%</c:formatCode>
                <c:ptCount val="1"/>
                <c:pt idx="0">
                  <c:v>5.9999999999999995E-4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F-2399-43F2-8156-98387E63F73A}"/>
            </c:ext>
          </c:extLst>
        </c:ser>
        <c:ser>
          <c:idx val="1"/>
          <c:order val="7"/>
          <c:tx>
            <c:strRef>
              <c:f>'[Charts Templates.xlsx]Fact Sheet charts'!$A$10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rgbClr val="0097AF"/>
            </a:solidFill>
          </c:spPr>
          <c:invertIfNegative val="0"/>
          <c:dLbls>
            <c:dLbl>
              <c:idx val="0"/>
              <c:layout>
                <c:manualLayout>
                  <c:x val="0.33995471867261068"/>
                  <c:y val="-2.0165643930693646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l">
                    <a:defRPr sz="900">
                      <a:solidFill>
                        <a:schemeClr val="tx2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8655057745881168"/>
                      <c:h val="5.58228063271721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2399-43F2-8156-98387E63F7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5A5A5"/>
                      </a:solidFill>
                    </a:ln>
                  </c:spPr>
                </c15:leaderLines>
              </c:ext>
            </c:extLst>
          </c:dLbls>
          <c:cat>
            <c:strRef>
              <c:f>'[Charts Templates.xlsx]Fact Sheet charts'!$B$2</c:f>
              <c:strCache>
                <c:ptCount val="1"/>
                <c:pt idx="0">
                  <c:v>2022</c:v>
                </c:pt>
              </c:strCache>
            </c:strRef>
          </c:cat>
          <c:val>
            <c:numRef>
              <c:f>'[Charts Templates.xlsx]Fact Sheet charts'!$B$10</c:f>
              <c:numCache>
                <c:formatCode>0.0%</c:formatCode>
                <c:ptCount val="1"/>
                <c:pt idx="0">
                  <c:v>4.5556689849800686E-3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2399-43F2-8156-98387E63F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100"/>
        <c:axId val="122039648"/>
        <c:axId val="122037296"/>
      </c:barChart>
      <c:catAx>
        <c:axId val="12203964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crossAx val="122037296"/>
        <c:crosses val="autoZero"/>
        <c:auto val="1"/>
        <c:lblAlgn val="ctr"/>
        <c:lblOffset val="100"/>
        <c:noMultiLvlLbl val="0"/>
      </c:catAx>
      <c:valAx>
        <c:axId val="12203729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220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814142974782227"/>
          <c:y val="3.4397586433903012E-2"/>
          <c:w val="0.31033355945458957"/>
          <c:h val="0.8783045032809198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FactSheet2024!$A$2</c:f>
              <c:strCache>
                <c:ptCount val="1"/>
                <c:pt idx="0">
                  <c:v>Fuel Types</c:v>
                </c:pt>
              </c:strCache>
            </c:strRef>
          </c:tx>
          <c:invertIfNegative val="0"/>
          <c:cat>
            <c:numRef>
              <c:f>FactSheet2024!$B$1</c:f>
              <c:numCache>
                <c:formatCode>General</c:formatCode>
                <c:ptCount val="1"/>
              </c:numCache>
            </c:numRef>
          </c:cat>
          <c:val>
            <c:numRef>
              <c:f>FactSheet2024!$B$2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7028-464B-B3CE-2253F4B1A0F5}"/>
            </c:ext>
          </c:extLst>
        </c:ser>
        <c:ser>
          <c:idx val="8"/>
          <c:order val="1"/>
          <c:tx>
            <c:strRef>
              <c:f>FactSheet2024!$A$3</c:f>
              <c:strCache>
                <c:ptCount val="1"/>
                <c:pt idx="0">
                  <c:v>Natural Gas</c:v>
                </c:pt>
              </c:strCache>
            </c:strRef>
          </c:tx>
          <c:spPr>
            <a:solidFill>
              <a:srgbClr val="00AEC7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4E459C"/>
              </a:solidFill>
            </c:spPr>
            <c:extLst>
              <c:ext xmlns:c16="http://schemas.microsoft.com/office/drawing/2014/chart" uri="{C3380CC4-5D6E-409C-BE32-E72D297353CC}">
                <c16:uniqueId val="{00000002-7028-464B-B3CE-2253F4B1A0F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noAutofit/>
                </a:bodyPr>
                <a:lstStyle/>
                <a:p>
                  <a:pPr algn="ctr">
                    <a:defRPr sz="90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722373455552826"/>
                      <c:h val="0.122467131794638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028-464B-B3CE-2253F4B1A0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t" anchorCtr="0">
                <a:spAutoFit/>
              </a:bodyPr>
              <a:lstStyle/>
              <a:p>
                <a:pPr algn="ctr">
                  <a:defRPr sz="90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FactSheet2024!$B$1</c:f>
              <c:numCache>
                <c:formatCode>General</c:formatCode>
                <c:ptCount val="1"/>
              </c:numCache>
            </c:numRef>
          </c:cat>
          <c:val>
            <c:numRef>
              <c:f>FactSheet2024!$B$3</c:f>
              <c:numCache>
                <c:formatCode>0.0%</c:formatCode>
                <c:ptCount val="1"/>
                <c:pt idx="0">
                  <c:v>0.443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28-464B-B3CE-2253F4B1A0F5}"/>
            </c:ext>
          </c:extLst>
        </c:ser>
        <c:ser>
          <c:idx val="6"/>
          <c:order val="2"/>
          <c:tx>
            <c:strRef>
              <c:f>FactSheet2024!$A$4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0063B4"/>
            </a:solidFill>
          </c:spPr>
          <c:invertIfNegative val="0"/>
          <c:dLbls>
            <c:dLbl>
              <c:idx val="0"/>
              <c:spPr>
                <a:solidFill>
                  <a:srgbClr val="0063B4"/>
                </a:solidFill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025948066293152"/>
                      <c:h val="0.14410600266088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7028-464B-B3CE-2253F4B1A0F5}"/>
                </c:ext>
              </c:extLst>
            </c:dLbl>
            <c:spPr>
              <a:solidFill>
                <a:srgbClr val="0063B4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cat>
            <c:numRef>
              <c:f>FactSheet2024!$B$1</c:f>
              <c:numCache>
                <c:formatCode>General</c:formatCode>
                <c:ptCount val="1"/>
              </c:numCache>
            </c:numRef>
          </c:cat>
          <c:val>
            <c:numRef>
              <c:f>FactSheet2024!$B$4</c:f>
              <c:numCache>
                <c:formatCode>0.0%</c:formatCode>
                <c:ptCount val="1"/>
                <c:pt idx="0">
                  <c:v>0.252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028-464B-B3CE-2253F4B1A0F5}"/>
            </c:ext>
          </c:extLst>
        </c:ser>
        <c:ser>
          <c:idx val="9"/>
          <c:order val="3"/>
          <c:tx>
            <c:strRef>
              <c:f>FactSheet2024!$A$5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rgbClr val="003865"/>
            </a:solidFill>
          </c:spPr>
          <c:invertIfNegative val="0"/>
          <c:dLbls>
            <c:dLbl>
              <c:idx val="0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900">
                        <a:solidFill>
                          <a:schemeClr val="bg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fld id="{362A9881-F6C6-4E09-8B8F-69B45D7A8B74}" type="SERIESNAME">
                      <a:rPr lang="en-US" baseline="0"/>
                      <a:pPr>
                        <a:defRPr sz="9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defRPr>
                      </a:pPr>
                      <a:t>[SERIES NAME]</a:t>
                    </a:fld>
                    <a:r>
                      <a:rPr lang="en-US" baseline="0"/>
                      <a:t> </a:t>
                    </a:r>
                    <a:fld id="{C56B31DF-7D0D-4AD1-A185-4F62BB28BA4C}" type="VALUE">
                      <a:rPr lang="en-US" baseline="0"/>
                      <a:pPr>
                        <a:defRPr sz="900">
                          <a:solidFill>
                            <a:schemeClr val="bg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defRPr>
                      </a:pPr>
                      <a:t>[VALUE]</a:t>
                    </a:fld>
                    <a:endParaRPr lang="en-US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495406684737303"/>
                      <c:h val="0.10107293382375376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7028-464B-B3CE-2253F4B1A0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chemeClr val="bg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>
                      <a:solidFill>
                        <a:sysClr val="window" lastClr="FFFFFF">
                          <a:lumMod val="75000"/>
                        </a:sysClr>
                      </a:solidFill>
                    </a:ln>
                  </c:spPr>
                </c15:leaderLines>
              </c:ext>
            </c:extLst>
          </c:dLbls>
          <c:cat>
            <c:numRef>
              <c:f>FactSheet2024!$B$1</c:f>
              <c:numCache>
                <c:formatCode>General</c:formatCode>
                <c:ptCount val="1"/>
              </c:numCache>
            </c:numRef>
          </c:cat>
          <c:val>
            <c:numRef>
              <c:f>FactSheet2024!$B$5</c:f>
              <c:numCache>
                <c:formatCode>0.0%</c:formatCode>
                <c:ptCount val="1"/>
                <c:pt idx="0">
                  <c:v>9.8000000000000004E-2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'Fact Sheet charts'!#REF!</c15:f>
              </c15:datalabelsRange>
            </c:ext>
            <c:ext xmlns:c16="http://schemas.microsoft.com/office/drawing/2014/chart" uri="{C3380CC4-5D6E-409C-BE32-E72D297353CC}">
              <c16:uniqueId val="{00000007-7028-464B-B3CE-2253F4B1A0F5}"/>
            </c:ext>
          </c:extLst>
        </c:ser>
        <c:ser>
          <c:idx val="4"/>
          <c:order val="4"/>
          <c:tx>
            <c:strRef>
              <c:f>FactSheet2024!$A$6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rgbClr val="E26800"/>
            </a:solidFill>
          </c:spPr>
          <c:invertIfNegative val="0"/>
          <c:dLbls>
            <c:dLbl>
              <c:idx val="0"/>
              <c:layout>
                <c:manualLayout>
                  <c:x val="4.8859499466146414E-3"/>
                  <c:y val="-1.47522022886482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900">
                      <a:solidFill>
                        <a:schemeClr val="bg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641986074360962"/>
                      <c:h val="4.62374170728561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7028-464B-B3CE-2253F4B1A0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rgbClr val="5B677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ysClr val="window" lastClr="FFFFFF">
                          <a:lumMod val="85000"/>
                        </a:sysClr>
                      </a:solidFill>
                    </a:ln>
                  </c:spPr>
                </c15:leaderLines>
              </c:ext>
            </c:extLst>
          </c:dLbls>
          <c:cat>
            <c:numRef>
              <c:f>FactSheet2024!$B$1</c:f>
              <c:numCache>
                <c:formatCode>General</c:formatCode>
                <c:ptCount val="1"/>
              </c:numCache>
            </c:numRef>
          </c:cat>
          <c:val>
            <c:numRef>
              <c:f>FactSheet2024!$B$6</c:f>
              <c:numCache>
                <c:formatCode>0.0%</c:formatCode>
                <c:ptCount val="1"/>
                <c:pt idx="0">
                  <c:v>0.13200000000000001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028-464B-B3CE-2253F4B1A0F5}"/>
            </c:ext>
          </c:extLst>
        </c:ser>
        <c:ser>
          <c:idx val="5"/>
          <c:order val="5"/>
          <c:tx>
            <c:strRef>
              <c:f>FactSheet2024!$A$7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F4CD00"/>
            </a:solidFill>
          </c:spPr>
          <c:invertIfNegative val="0"/>
          <c:dLbls>
            <c:dLbl>
              <c:idx val="0"/>
              <c:layout>
                <c:manualLayout>
                  <c:x val="0.31569177804741722"/>
                  <c:y val="7.9355611737981183E-2"/>
                </c:manualLayout>
              </c:layout>
              <c:tx>
                <c:rich>
                  <a:bodyPr wrap="square" lIns="38100" tIns="19050" rIns="38100" bIns="19050" anchor="t" anchorCtr="0">
                    <a:noAutofit/>
                  </a:bodyPr>
                  <a:lstStyle/>
                  <a:p>
                    <a:pPr algn="l">
                      <a:defRPr sz="900">
                        <a:solidFill>
                          <a:srgbClr val="5B677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fld id="{B839F50C-557E-485C-9C7B-94E35E5BF22F}" type="SERIESNAME">
                      <a:rPr lang="en-US" sz="900" baseline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pPr algn="l">
                        <a:defRPr sz="900">
                          <a:solidFill>
                            <a:srgbClr val="5B677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defRPr>
                      </a:pPr>
                      <a:t>[SERIES NAME]</a:t>
                    </a:fld>
                    <a:r>
                      <a:rPr lang="en-US" sz="900" baseline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 </a:t>
                    </a:r>
                    <a:fld id="{21D786B5-5663-4C7F-8596-D0A256F6823E}" type="VALUE">
                      <a:rPr lang="en-US" sz="900" baseline="0"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pPr algn="l">
                        <a:defRPr sz="900">
                          <a:solidFill>
                            <a:srgbClr val="5B677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defRPr>
                      </a:pPr>
                      <a:t>[VALUE]</a:t>
                    </a:fld>
                    <a:endParaRPr lang="en-US" sz="900" baseline="0"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673584960895938"/>
                      <c:h val="8.1576533969521248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7028-464B-B3CE-2253F4B1A0F5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solidFill>
                      <a:srgbClr val="5B677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>
                      <a:solidFill>
                        <a:sysClr val="window" lastClr="FFFFFF">
                          <a:lumMod val="75000"/>
                        </a:sysClr>
                      </a:solidFill>
                    </a:ln>
                  </c:spPr>
                </c15:leaderLines>
              </c:ext>
            </c:extLst>
          </c:dLbls>
          <c:cat>
            <c:numRef>
              <c:f>FactSheet2024!$B$1</c:f>
              <c:numCache>
                <c:formatCode>General</c:formatCode>
                <c:ptCount val="1"/>
              </c:numCache>
            </c:numRef>
          </c:cat>
          <c:val>
            <c:numRef>
              <c:f>FactSheet2024!$B$7</c:f>
              <c:numCache>
                <c:formatCode>0.0%</c:formatCode>
                <c:ptCount val="1"/>
                <c:pt idx="0">
                  <c:v>3.5000000000000003E-2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'Fact Sheet charts'!#REF!</c15:f>
              </c15:datalabelsRange>
            </c:ext>
            <c:ext xmlns:c16="http://schemas.microsoft.com/office/drawing/2014/chart" uri="{C3380CC4-5D6E-409C-BE32-E72D297353CC}">
              <c16:uniqueId val="{0000000B-7028-464B-B3CE-2253F4B1A0F5}"/>
            </c:ext>
          </c:extLst>
        </c:ser>
        <c:ser>
          <c:idx val="0"/>
          <c:order val="6"/>
          <c:tx>
            <c:strRef>
              <c:f>FactSheet2024!$A$8</c:f>
              <c:strCache>
                <c:ptCount val="1"/>
                <c:pt idx="0">
                  <c:v>Storage</c:v>
                </c:pt>
              </c:strCache>
            </c:strRef>
          </c:tx>
          <c:spPr>
            <a:solidFill>
              <a:srgbClr val="890C5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9D170D"/>
              </a:solidFill>
            </c:spPr>
            <c:extLst>
              <c:ext xmlns:c16="http://schemas.microsoft.com/office/drawing/2014/chart" uri="{C3380CC4-5D6E-409C-BE32-E72D297353CC}">
                <c16:uniqueId val="{0000000D-7028-464B-B3CE-2253F4B1A0F5}"/>
              </c:ext>
            </c:extLst>
          </c:dPt>
          <c:dLbls>
            <c:dLbl>
              <c:idx val="0"/>
              <c:layout>
                <c:manualLayout>
                  <c:x val="0.32476260041570604"/>
                  <c:y val="4.1175359891288732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l">
                      <a:defRPr sz="900">
                        <a:solidFill>
                          <a:srgbClr val="5B677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defRPr>
                    </a:pPr>
                    <a:fld id="{85D5FA25-74B0-4FDB-B045-554C80FD9EC6}" type="SERIESNAME">
                      <a:rPr lang="en-US" sz="900" baseline="0">
                        <a:solidFill>
                          <a:srgbClr val="5B677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pPr algn="l">
                        <a:defRPr sz="900">
                          <a:solidFill>
                            <a:srgbClr val="5B677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defRPr>
                      </a:pPr>
                      <a:t>[SERIES NAME]</a:t>
                    </a:fld>
                    <a:r>
                      <a:rPr lang="en-US" sz="900" baseline="0">
                        <a:solidFill>
                          <a:srgbClr val="5B677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t> </a:t>
                    </a:r>
                    <a:fld id="{CEDA40FE-D127-407B-8F24-426897C424F7}" type="VALUE">
                      <a:rPr lang="en-US" sz="900" baseline="0">
                        <a:solidFill>
                          <a:srgbClr val="5B677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rPr>
                      <a:pPr algn="l">
                        <a:defRPr sz="900">
                          <a:solidFill>
                            <a:srgbClr val="5B677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defRPr>
                      </a:pPr>
                      <a:t>[VALUE]</a:t>
                    </a:fld>
                    <a:endParaRPr lang="en-US" sz="900" baseline="0">
                      <a:solidFill>
                        <a:srgbClr val="5B6770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" panose="02000000000000000000" pitchFamily="2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51043303895301"/>
                      <c:h val="8.0497382575720491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7028-464B-B3CE-2253F4B1A0F5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l">
                  <a:defRPr sz="900">
                    <a:solidFill>
                      <a:srgbClr val="5B677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>
                      <a:solidFill>
                        <a:sysClr val="window" lastClr="FFFFFF">
                          <a:lumMod val="75000"/>
                        </a:sysClr>
                      </a:solidFill>
                    </a:ln>
                  </c:spPr>
                </c15:leaderLines>
              </c:ext>
            </c:extLst>
          </c:dLbls>
          <c:cat>
            <c:numRef>
              <c:f>FactSheet2024!$B$1</c:f>
              <c:numCache>
                <c:formatCode>General</c:formatCode>
                <c:ptCount val="1"/>
              </c:numCache>
            </c:numRef>
          </c:cat>
          <c:val>
            <c:numRef>
              <c:f>FactSheet2024!$B$8</c:f>
              <c:numCache>
                <c:formatCode>0.0%</c:formatCode>
                <c:ptCount val="1"/>
                <c:pt idx="0">
                  <c:v>2.7E-2</c:v>
                </c:pt>
              </c:numCache>
            </c:numRef>
          </c:val>
          <c:extLst xmlns:c15="http://schemas.microsoft.com/office/drawing/2012/chart">
            <c:ext xmlns:c15="http://schemas.microsoft.com/office/drawing/2012/chart" uri="{02D57815-91ED-43cb-92C2-25804820EDAC}">
              <c15:datalabelsRange>
                <c15:f>'Fact Sheet charts'!#REF!</c15:f>
              </c15:datalabelsRange>
            </c:ext>
            <c:ext xmlns:c16="http://schemas.microsoft.com/office/drawing/2014/chart" uri="{C3380CC4-5D6E-409C-BE32-E72D297353CC}">
              <c16:uniqueId val="{0000000E-7028-464B-B3CE-2253F4B1A0F5}"/>
            </c:ext>
          </c:extLst>
        </c:ser>
        <c:ser>
          <c:idx val="1"/>
          <c:order val="7"/>
          <c:tx>
            <c:strRef>
              <c:f>FactSheet2024!$A$9</c:f>
              <c:strCache>
                <c:ptCount val="1"/>
                <c:pt idx="0">
                  <c:v>Other*</c:v>
                </c:pt>
              </c:strCache>
            </c:strRef>
          </c:tx>
          <c:spPr>
            <a:solidFill>
              <a:srgbClr val="847FAC"/>
            </a:solidFill>
          </c:spPr>
          <c:invertIfNegative val="0"/>
          <c:cat>
            <c:numRef>
              <c:f>FactSheet2024!$B$1</c:f>
              <c:numCache>
                <c:formatCode>General</c:formatCode>
                <c:ptCount val="1"/>
              </c:numCache>
            </c:numRef>
          </c:cat>
          <c:val>
            <c:numRef>
              <c:f>FactSheet2024!$B$9</c:f>
              <c:numCache>
                <c:formatCode>0.0%</c:formatCode>
                <c:ptCount val="1"/>
                <c:pt idx="0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028-464B-B3CE-2253F4B1A0F5}"/>
            </c:ext>
          </c:extLst>
        </c:ser>
        <c:ser>
          <c:idx val="3"/>
          <c:order val="8"/>
          <c:tx>
            <c:strRef>
              <c:f>FactSheet2024!$A$10</c:f>
              <c:strCache>
                <c:ptCount val="1"/>
                <c:pt idx="0">
                  <c:v>Hydro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32373723937645943"/>
                  <c:y val="1.6610753463576235E-2"/>
                </c:manualLayout>
              </c:layout>
              <c:dLblPos val="ctr"/>
              <c:showLegendKey val="0"/>
              <c:showVal val="1"/>
              <c:showCatName val="0"/>
              <c:showSerName val="1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246938207359303"/>
                      <c:h val="4.62379298664887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0-7028-464B-B3CE-2253F4B1A0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vertOverflow="clip" horzOverflow="clip" wrap="square" lIns="38100" tIns="19050" rIns="38100" bIns="19050" anchor="ctr">
                <a:noAutofit/>
              </a:bodyPr>
              <a:lstStyle/>
              <a:p>
                <a:pPr>
                  <a:defRPr sz="900" baseline="0">
                    <a:solidFill>
                      <a:srgbClr val="5B6770"/>
                    </a:solidFill>
                    <a:latin typeface="Roboto" panose="02000000000000000000" pitchFamily="2" charset="0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1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5B6770"/>
                      </a:solidFill>
                    </a:ln>
                  </c:spPr>
                </c15:leaderLines>
              </c:ext>
            </c:extLst>
          </c:dLbls>
          <c:cat>
            <c:numRef>
              <c:f>FactSheet2024!$B$1</c:f>
              <c:numCache>
                <c:formatCode>General</c:formatCode>
                <c:ptCount val="1"/>
              </c:numCache>
            </c:numRef>
          </c:cat>
          <c:val>
            <c:numRef>
              <c:f>FactSheet2024!$B$10</c:f>
              <c:numCache>
                <c:formatCode>0.0%</c:formatCode>
                <c:ptCount val="1"/>
                <c:pt idx="0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7028-464B-B3CE-2253F4B1A0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100"/>
        <c:axId val="122039648"/>
        <c:axId val="122037296"/>
      </c:barChart>
      <c:catAx>
        <c:axId val="12203964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extTo"/>
        <c:crossAx val="122037296"/>
        <c:crosses val="autoZero"/>
        <c:auto val="1"/>
        <c:lblAlgn val="ctr"/>
        <c:lblOffset val="100"/>
        <c:noMultiLvlLbl val="0"/>
      </c:catAx>
      <c:valAx>
        <c:axId val="12203729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20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'Inspection Count Data'!$B$4</c:f>
          <c:strCache>
            <c:ptCount val="1"/>
            <c:pt idx="0">
              <c:v>Program Reporting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'Inspection Count Data'!$C$5</c:f>
              <c:strCache>
                <c:ptCount val="1"/>
                <c:pt idx="0">
                  <c:v>Cumulative Inspections
(Current)</c:v>
                </c:pt>
              </c:strCache>
            </c:strRef>
          </c:tx>
          <c:spPr>
            <a:solidFill>
              <a:srgbClr val="00AEC7"/>
            </a:solidFill>
            <a:ln>
              <a:noFill/>
            </a:ln>
            <a:effectLst/>
          </c:spPr>
          <c:invertIfNegative val="0"/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D1-4BF1-AD42-D6C8559BA2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'Inspection Count Data'!$B$6:$B$19</c:f>
              <c:strCache>
                <c:ptCount val="14"/>
                <c:pt idx="0">
                  <c:v>31-Dec-21</c:v>
                </c:pt>
                <c:pt idx="1">
                  <c:v>31-Mar-22</c:v>
                </c:pt>
                <c:pt idx="2">
                  <c:v>30-Jun-22</c:v>
                </c:pt>
                <c:pt idx="3">
                  <c:v>30-Sep-22</c:v>
                </c:pt>
                <c:pt idx="4">
                  <c:v>31-Dec-22</c:v>
                </c:pt>
                <c:pt idx="5">
                  <c:v>31-Mar-23</c:v>
                </c:pt>
                <c:pt idx="6">
                  <c:v>30-Jun-23</c:v>
                </c:pt>
                <c:pt idx="7">
                  <c:v>30-Sep-23</c:v>
                </c:pt>
                <c:pt idx="8">
                  <c:v>31-Dec-23</c:v>
                </c:pt>
                <c:pt idx="9">
                  <c:v>31-Mar-24</c:v>
                </c:pt>
                <c:pt idx="10">
                  <c:v>30-Jun-24</c:v>
                </c:pt>
                <c:pt idx="11">
                  <c:v>30-Sep-24</c:v>
                </c:pt>
                <c:pt idx="12">
                  <c:v>31-Dec-24</c:v>
                </c:pt>
                <c:pt idx="13">
                  <c:v>GOAL</c:v>
                </c:pt>
              </c:strCache>
            </c:strRef>
          </c:cat>
          <c:val>
            <c:numRef>
              <c:f>'Inspection Count Data'!$C$6:$C$14</c:f>
              <c:numCache>
                <c:formatCode>General</c:formatCode>
                <c:ptCount val="9"/>
                <c:pt idx="0">
                  <c:v>324</c:v>
                </c:pt>
                <c:pt idx="1">
                  <c:v>324</c:v>
                </c:pt>
                <c:pt idx="2">
                  <c:v>324</c:v>
                </c:pt>
                <c:pt idx="3">
                  <c:v>324</c:v>
                </c:pt>
                <c:pt idx="4">
                  <c:v>583</c:v>
                </c:pt>
                <c:pt idx="5">
                  <c:v>1098</c:v>
                </c:pt>
                <c:pt idx="6">
                  <c:v>1200</c:v>
                </c:pt>
                <c:pt idx="7">
                  <c:v>1648</c:v>
                </c:pt>
                <c:pt idx="8">
                  <c:v>1774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D1-4BF1-AD42-D6C8559BA2F0}"/>
            </c:ext>
          </c:extLst>
        </c:ser>
        <c:ser>
          <c:idx val="1"/>
          <c:order val="1"/>
          <c:tx>
            <c:strRef>
              <c:f>'Inspection Count Data'!$E$5</c:f>
              <c:strCache>
                <c:ptCount val="1"/>
                <c:pt idx="0">
                  <c:v>Goal</c:v>
                </c:pt>
              </c:strCache>
            </c:strRef>
          </c:tx>
          <c:spPr>
            <a:solidFill>
              <a:srgbClr val="7C858C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1D1-4BF1-AD42-D6C8559BA2F0}"/>
              </c:ext>
            </c:extLst>
          </c:dPt>
          <c:dLbls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D1-4BF1-AD42-D6C8559BA2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'Inspection Count Data'!$B$6:$B$19</c:f>
              <c:strCache>
                <c:ptCount val="14"/>
                <c:pt idx="0">
                  <c:v>31-Dec-21</c:v>
                </c:pt>
                <c:pt idx="1">
                  <c:v>31-Mar-22</c:v>
                </c:pt>
                <c:pt idx="2">
                  <c:v>30-Jun-22</c:v>
                </c:pt>
                <c:pt idx="3">
                  <c:v>30-Sep-22</c:v>
                </c:pt>
                <c:pt idx="4">
                  <c:v>31-Dec-22</c:v>
                </c:pt>
                <c:pt idx="5">
                  <c:v>31-Mar-23</c:v>
                </c:pt>
                <c:pt idx="6">
                  <c:v>30-Jun-23</c:v>
                </c:pt>
                <c:pt idx="7">
                  <c:v>30-Sep-23</c:v>
                </c:pt>
                <c:pt idx="8">
                  <c:v>31-Dec-23</c:v>
                </c:pt>
                <c:pt idx="9">
                  <c:v>31-Mar-24</c:v>
                </c:pt>
                <c:pt idx="10">
                  <c:v>30-Jun-24</c:v>
                </c:pt>
                <c:pt idx="11">
                  <c:v>30-Sep-24</c:v>
                </c:pt>
                <c:pt idx="12">
                  <c:v>31-Dec-24</c:v>
                </c:pt>
                <c:pt idx="13">
                  <c:v>GOAL</c:v>
                </c:pt>
              </c:strCache>
            </c:strRef>
          </c:cat>
          <c:val>
            <c:numRef>
              <c:f>'Inspection Count Data'!$E$6:$E$19</c:f>
              <c:numCache>
                <c:formatCode>0</c:formatCode>
                <c:ptCount val="14"/>
                <c:pt idx="0">
                  <c:v>138.46153846153845</c:v>
                </c:pt>
                <c:pt idx="1">
                  <c:v>276.92307692307691</c:v>
                </c:pt>
                <c:pt idx="2">
                  <c:v>415.38461538461536</c:v>
                </c:pt>
                <c:pt idx="3">
                  <c:v>553.84615384615381</c:v>
                </c:pt>
                <c:pt idx="4">
                  <c:v>692.30769230769226</c:v>
                </c:pt>
                <c:pt idx="5">
                  <c:v>830.76923076923072</c:v>
                </c:pt>
                <c:pt idx="6">
                  <c:v>969.23076923076917</c:v>
                </c:pt>
                <c:pt idx="7">
                  <c:v>1107.6923076923076</c:v>
                </c:pt>
                <c:pt idx="8">
                  <c:v>1246.1538461538462</c:v>
                </c:pt>
                <c:pt idx="9">
                  <c:v>1384.6153846153848</c:v>
                </c:pt>
                <c:pt idx="10">
                  <c:v>1523.0769230769233</c:v>
                </c:pt>
                <c:pt idx="11">
                  <c:v>1661.5384615384619</c:v>
                </c:pt>
                <c:pt idx="12">
                  <c:v>1800.0000000000005</c:v>
                </c:pt>
                <c:pt idx="13" formatCode="General">
                  <c:v>1800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1D1-4BF1-AD42-D6C8559BA2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05518735"/>
        <c:axId val="1373771007"/>
      </c:barChart>
      <c:catAx>
        <c:axId val="1205518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73771007"/>
        <c:crosses val="autoZero"/>
        <c:auto val="1"/>
        <c:lblAlgn val="ctr"/>
        <c:lblOffset val="100"/>
        <c:noMultiLvlLbl val="0"/>
      </c:catAx>
      <c:valAx>
        <c:axId val="1373771007"/>
        <c:scaling>
          <c:orientation val="minMax"/>
          <c:max val="22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200" b="1">
                    <a:solidFill>
                      <a:sysClr val="windowText" lastClr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Inspection Completion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05518735"/>
        <c:crosses val="autoZero"/>
        <c:crossBetween val="between"/>
        <c:majorUnit val="500"/>
        <c:min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563839676290459"/>
          <c:y val="0.90579831969899582"/>
          <c:w val="0.36969542869641298"/>
          <c:h val="7.64829710880426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en-US" sz="1400" b="0" i="0" baseline="0">
                <a:effectLst/>
              </a:rPr>
              <a:t>RPG Projects Endorsed ($ million) in Each Year</a:t>
            </a:r>
            <a:endParaRPr lang="en-US" sz="1400" b="0">
              <a:effectLst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'Graph RPG'!$C$3</c:f>
              <c:strCache>
                <c:ptCount val="1"/>
                <c:pt idx="0">
                  <c:v>$ Million</c:v>
                </c:pt>
              </c:strCache>
            </c:strRef>
          </c:tx>
          <c:spPr>
            <a:solidFill>
              <a:srgbClr val="00AEC7"/>
            </a:solidFill>
          </c:spPr>
          <c:invertIfNegative val="0"/>
          <c:cat>
            <c:strRef>
              <c:f>'Graph RPG'!$B$4:$B$11</c:f>
              <c:strCach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
</c:v>
                </c:pt>
              </c:strCache>
            </c:strRef>
          </c:cat>
          <c:val>
            <c:numRef>
              <c:f>'Graph RPG'!$C$4:$C$11</c:f>
              <c:numCache>
                <c:formatCode>General</c:formatCode>
                <c:ptCount val="8"/>
                <c:pt idx="0">
                  <c:v>653</c:v>
                </c:pt>
                <c:pt idx="1">
                  <c:v>890</c:v>
                </c:pt>
                <c:pt idx="2" formatCode="0">
                  <c:v>611.85</c:v>
                </c:pt>
                <c:pt idx="3" formatCode="0">
                  <c:v>628.79999999999995</c:v>
                </c:pt>
                <c:pt idx="4" formatCode="0">
                  <c:v>1043.29</c:v>
                </c:pt>
                <c:pt idx="5" formatCode="0">
                  <c:v>2498.85</c:v>
                </c:pt>
                <c:pt idx="6" formatCode="0">
                  <c:v>3311</c:v>
                </c:pt>
                <c:pt idx="7" formatCode="0">
                  <c:v>3231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1C-4202-A778-20D5CD227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2226408"/>
        <c:axId val="552226016"/>
      </c:barChart>
      <c:lineChart>
        <c:grouping val="standard"/>
        <c:varyColors val="0"/>
        <c:ser>
          <c:idx val="2"/>
          <c:order val="1"/>
          <c:tx>
            <c:strRef>
              <c:f>'Graph RPG'!#REF!</c:f>
              <c:strCache>
                <c:ptCount val="1"/>
                <c:pt idx="0">
                  <c:v>#REF!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multiLvlStrRef>
              <c:f>'Graph RPG'!#REF!</c:f>
            </c:multiLvlStrRef>
          </c:cat>
          <c:val>
            <c:numRef>
              <c:f>'Graph RPG'!#REF!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A1C-4202-A778-20D5CD227A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2225232"/>
        <c:axId val="552227192"/>
      </c:lineChart>
      <c:catAx>
        <c:axId val="552226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Year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552226016"/>
        <c:crosses val="autoZero"/>
        <c:auto val="1"/>
        <c:lblAlgn val="ctr"/>
        <c:lblOffset val="100"/>
        <c:noMultiLvlLbl val="0"/>
      </c:catAx>
      <c:valAx>
        <c:axId val="552226016"/>
        <c:scaling>
          <c:orientation val="minMax"/>
          <c:max val="3500"/>
          <c:min val="0"/>
        </c:scaling>
        <c:delete val="0"/>
        <c:axPos val="l"/>
        <c:majorGridlines>
          <c:spPr>
            <a:ln>
              <a:solidFill>
                <a:schemeClr val="accent1">
                  <a:alpha val="34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552226408"/>
        <c:crosses val="autoZero"/>
        <c:crossBetween val="between"/>
        <c:majorUnit val="200"/>
        <c:minorUnit val="20"/>
      </c:valAx>
      <c:valAx>
        <c:axId val="55222719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552225232"/>
        <c:crosses val="max"/>
        <c:crossBetween val="between"/>
      </c:valAx>
      <c:catAx>
        <c:axId val="5522252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222719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solidFill>
        <a:schemeClr val="bg1"/>
      </a:solidFill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'Planned Project Capacity'!$K$18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'Planned Project Capacity'!$L$17:$P$17</c:f>
              <c:strCache>
                <c:ptCount val="5"/>
                <c:pt idx="0">
                  <c:v>Gas</c:v>
                </c:pt>
                <c:pt idx="1">
                  <c:v>Wind</c:v>
                </c:pt>
                <c:pt idx="2">
                  <c:v>Solar</c:v>
                </c:pt>
                <c:pt idx="3">
                  <c:v>Battery</c:v>
                </c:pt>
                <c:pt idx="4">
                  <c:v>Other*</c:v>
                </c:pt>
              </c:strCache>
            </c:strRef>
          </c:cat>
          <c:val>
            <c:numRef>
              <c:f>'Planned Project Capacity'!$L$18:$P$18</c:f>
              <c:numCache>
                <c:formatCode>_(* #,##0.0_);_(* \(#,##0.0\);_(* "-"??_);_(@_)</c:formatCode>
                <c:ptCount val="5"/>
                <c:pt idx="0">
                  <c:v>3.0120999999999998</c:v>
                </c:pt>
                <c:pt idx="1">
                  <c:v>7.9172400000000005</c:v>
                </c:pt>
                <c:pt idx="2">
                  <c:v>11.029669999999999</c:v>
                </c:pt>
                <c:pt idx="3">
                  <c:v>5.0297300000000007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02-43EC-AD81-E71CD1AB1CA8}"/>
            </c:ext>
          </c:extLst>
        </c:ser>
        <c:ser>
          <c:idx val="4"/>
          <c:order val="1"/>
          <c:tx>
            <c:strRef>
              <c:f>'Planned Project Capacity'!$K$19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'Planned Project Capacity'!$L$17:$P$17</c:f>
              <c:strCache>
                <c:ptCount val="5"/>
                <c:pt idx="0">
                  <c:v>Gas</c:v>
                </c:pt>
                <c:pt idx="1">
                  <c:v>Wind</c:v>
                </c:pt>
                <c:pt idx="2">
                  <c:v>Solar</c:v>
                </c:pt>
                <c:pt idx="3">
                  <c:v>Battery</c:v>
                </c:pt>
                <c:pt idx="4">
                  <c:v>Other*</c:v>
                </c:pt>
              </c:strCache>
            </c:strRef>
          </c:cat>
          <c:val>
            <c:numRef>
              <c:f>'Planned Project Capacity'!$L$19:$P$19</c:f>
              <c:numCache>
                <c:formatCode>_(* #,##0.0_);_(* \(#,##0.0\);_(* "-"??_);_(@_)</c:formatCode>
                <c:ptCount val="5"/>
                <c:pt idx="0">
                  <c:v>2.8253200000000001</c:v>
                </c:pt>
                <c:pt idx="1">
                  <c:v>4.9563000000000006</c:v>
                </c:pt>
                <c:pt idx="2">
                  <c:v>34.225239999999999</c:v>
                </c:pt>
                <c:pt idx="3">
                  <c:v>36.803719999999998</c:v>
                </c:pt>
                <c:pt idx="4">
                  <c:v>1.8030000000000001E-2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02-43EC-AD81-E71CD1AB1CA8}"/>
            </c:ext>
          </c:extLst>
        </c:ser>
        <c:ser>
          <c:idx val="0"/>
          <c:order val="2"/>
          <c:tx>
            <c:strRef>
              <c:f>'Planned Project Capacity'!$K$20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'Planned Project Capacity'!$L$17:$P$17</c:f>
              <c:strCache>
                <c:ptCount val="5"/>
                <c:pt idx="0">
                  <c:v>Gas</c:v>
                </c:pt>
                <c:pt idx="1">
                  <c:v>Wind</c:v>
                </c:pt>
                <c:pt idx="2">
                  <c:v>Solar</c:v>
                </c:pt>
                <c:pt idx="3">
                  <c:v>Battery</c:v>
                </c:pt>
                <c:pt idx="4">
                  <c:v>Other*</c:v>
                </c:pt>
              </c:strCache>
            </c:strRef>
          </c:cat>
          <c:val>
            <c:numRef>
              <c:f>'Planned Project Capacity'!$L$20:$P$20</c:f>
              <c:numCache>
                <c:formatCode>_(* #,##0.0_);_(* \(#,##0.0\);_(* "-"??_);_(@_)</c:formatCode>
                <c:ptCount val="5"/>
                <c:pt idx="0">
                  <c:v>3.38591</c:v>
                </c:pt>
                <c:pt idx="1">
                  <c:v>5.9233600000000006</c:v>
                </c:pt>
                <c:pt idx="2">
                  <c:v>51.456760000000003</c:v>
                </c:pt>
                <c:pt idx="3">
                  <c:v>41.297049999999999</c:v>
                </c:pt>
                <c:pt idx="4">
                  <c:v>0.20300000000000001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02-43EC-AD81-E71CD1AB1CA8}"/>
            </c:ext>
          </c:extLst>
        </c:ser>
        <c:ser>
          <c:idx val="1"/>
          <c:order val="3"/>
          <c:tx>
            <c:strRef>
              <c:f>'Planned Project Capacity'!$K$21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'Planned Project Capacity'!$L$17:$P$17</c:f>
              <c:strCache>
                <c:ptCount val="5"/>
                <c:pt idx="0">
                  <c:v>Gas</c:v>
                </c:pt>
                <c:pt idx="1">
                  <c:v>Wind</c:v>
                </c:pt>
                <c:pt idx="2">
                  <c:v>Solar</c:v>
                </c:pt>
                <c:pt idx="3">
                  <c:v>Battery</c:v>
                </c:pt>
                <c:pt idx="4">
                  <c:v>Other*</c:v>
                </c:pt>
              </c:strCache>
            </c:strRef>
          </c:cat>
          <c:val>
            <c:numRef>
              <c:f>'Planned Project Capacity'!$L$21:$P$21</c:f>
              <c:numCache>
                <c:formatCode>_(* #,##0.0_);_(* \(#,##0.0\);_(* "-"??_);_(@_)</c:formatCode>
                <c:ptCount val="5"/>
                <c:pt idx="0">
                  <c:v>1.603</c:v>
                </c:pt>
                <c:pt idx="1">
                  <c:v>3.4375999999999998</c:v>
                </c:pt>
                <c:pt idx="2">
                  <c:v>26.771329999999999</c:v>
                </c:pt>
                <c:pt idx="3">
                  <c:v>24.17362</c:v>
                </c:pt>
                <c:pt idx="4">
                  <c:v>0.63500000000000001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02-43EC-AD81-E71CD1AB1CA8}"/>
            </c:ext>
          </c:extLst>
        </c:ser>
        <c:ser>
          <c:idx val="5"/>
          <c:order val="4"/>
          <c:tx>
            <c:strRef>
              <c:f>'Planned Project Capacity'!$K$22</c:f>
              <c:strCache>
                <c:ptCount val="1"/>
                <c:pt idx="0">
                  <c:v>2027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'Planned Project Capacity'!$L$17:$P$17</c:f>
              <c:strCache>
                <c:ptCount val="5"/>
                <c:pt idx="0">
                  <c:v>Gas</c:v>
                </c:pt>
                <c:pt idx="1">
                  <c:v>Wind</c:v>
                </c:pt>
                <c:pt idx="2">
                  <c:v>Solar</c:v>
                </c:pt>
                <c:pt idx="3">
                  <c:v>Battery</c:v>
                </c:pt>
                <c:pt idx="4">
                  <c:v>Other*</c:v>
                </c:pt>
              </c:strCache>
            </c:strRef>
          </c:cat>
          <c:val>
            <c:numRef>
              <c:f>'Planned Project Capacity'!$L$22:$P$22</c:f>
              <c:numCache>
                <c:formatCode>_(* #,##0.0_);_(* \(#,##0.0\);_(* "-"??_);_(@_)</c:formatCode>
                <c:ptCount val="5"/>
                <c:pt idx="0">
                  <c:v>0</c:v>
                </c:pt>
                <c:pt idx="1">
                  <c:v>1.4170499999999999</c:v>
                </c:pt>
                <c:pt idx="2">
                  <c:v>6.242259999999999</c:v>
                </c:pt>
                <c:pt idx="3">
                  <c:v>1.7930699999999999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02-43EC-AD81-E71CD1AB1CA8}"/>
            </c:ext>
          </c:extLst>
        </c:ser>
        <c:ser>
          <c:idx val="6"/>
          <c:order val="5"/>
          <c:tx>
            <c:strRef>
              <c:f>'Planned Project Capacity'!$K$23</c:f>
              <c:strCache>
                <c:ptCount val="1"/>
                <c:pt idx="0">
                  <c:v>2028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'Planned Project Capacity'!$L$17:$P$17</c:f>
              <c:strCache>
                <c:ptCount val="5"/>
                <c:pt idx="0">
                  <c:v>Gas</c:v>
                </c:pt>
                <c:pt idx="1">
                  <c:v>Wind</c:v>
                </c:pt>
                <c:pt idx="2">
                  <c:v>Solar</c:v>
                </c:pt>
                <c:pt idx="3">
                  <c:v>Battery</c:v>
                </c:pt>
                <c:pt idx="4">
                  <c:v>Other*</c:v>
                </c:pt>
              </c:strCache>
            </c:strRef>
          </c:cat>
          <c:val>
            <c:numRef>
              <c:f>'Planned Project Capacity'!$L$23:$P$23</c:f>
              <c:numCache>
                <c:formatCode>_(* #,##0.0_);_(* \(#,##0.0\);_(* "-"??_);_(@_)</c:formatCode>
                <c:ptCount val="5"/>
                <c:pt idx="0">
                  <c:v>1.35</c:v>
                </c:pt>
                <c:pt idx="1">
                  <c:v>0</c:v>
                </c:pt>
                <c:pt idx="2">
                  <c:v>1.1321399999999999</c:v>
                </c:pt>
                <c:pt idx="3">
                  <c:v>0.28244000000000002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C02-43EC-AD81-E71CD1AB1CA8}"/>
            </c:ext>
          </c:extLst>
        </c:ser>
        <c:ser>
          <c:idx val="7"/>
          <c:order val="6"/>
          <c:tx>
            <c:strRef>
              <c:f>'Planned Project Capacity'!$K$24</c:f>
              <c:strCache>
                <c:ptCount val="1"/>
                <c:pt idx="0">
                  <c:v>2029</c:v>
                </c:pt>
              </c:strCache>
            </c:strRef>
          </c:tx>
          <c:spPr>
            <a:solidFill>
              <a:srgbClr val="FF8200"/>
            </a:solidFill>
            <a:ln>
              <a:noFill/>
            </a:ln>
            <a:effectLst/>
          </c:spPr>
          <c:invertIfNegative val="0"/>
          <c:cat>
            <c:strRef>
              <c:f>'Planned Project Capacity'!$L$17:$P$17</c:f>
              <c:strCache>
                <c:ptCount val="5"/>
                <c:pt idx="0">
                  <c:v>Gas</c:v>
                </c:pt>
                <c:pt idx="1">
                  <c:v>Wind</c:v>
                </c:pt>
                <c:pt idx="2">
                  <c:v>Solar</c:v>
                </c:pt>
                <c:pt idx="3">
                  <c:v>Battery</c:v>
                </c:pt>
                <c:pt idx="4">
                  <c:v>Other*</c:v>
                </c:pt>
              </c:strCache>
            </c:strRef>
          </c:cat>
          <c:val>
            <c:numRef>
              <c:f>'Planned Project Capacity'!$L$24:$P$24</c:f>
              <c:numCache>
                <c:formatCode>_(* #,##0.0_);_(* \(#,##0.0\);_(* "-"??_);_(@_)</c:formatCode>
                <c:ptCount val="5"/>
                <c:pt idx="0">
                  <c:v>0.3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C02-43EC-AD81-E71CD1AB1CA8}"/>
            </c:ext>
          </c:extLst>
        </c:ser>
        <c:ser>
          <c:idx val="2"/>
          <c:order val="7"/>
          <c:tx>
            <c:strRef>
              <c:f>'Planned Project Capacity'!$K$25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'Planned Project Capacity'!$L$17:$P$17</c:f>
              <c:strCache>
                <c:ptCount val="5"/>
                <c:pt idx="0">
                  <c:v>Gas</c:v>
                </c:pt>
                <c:pt idx="1">
                  <c:v>Wind</c:v>
                </c:pt>
                <c:pt idx="2">
                  <c:v>Solar</c:v>
                </c:pt>
                <c:pt idx="3">
                  <c:v>Battery</c:v>
                </c:pt>
                <c:pt idx="4">
                  <c:v>Other*</c:v>
                </c:pt>
              </c:strCache>
            </c:strRef>
          </c:cat>
          <c:val>
            <c:numRef>
              <c:f>'Planned Project Capacity'!$L$25:$P$25</c:f>
              <c:numCache>
                <c:formatCode>_(* #,##0.0_);_(* \(#,##0.0\);_(* "-"??_);_(@_)</c:formatCode>
                <c:ptCount val="5"/>
                <c:pt idx="0">
                  <c:v>0</c:v>
                </c:pt>
                <c:pt idx="1">
                  <c:v>3.5</c:v>
                </c:pt>
                <c:pt idx="2">
                  <c:v>0</c:v>
                </c:pt>
                <c:pt idx="3">
                  <c:v>0</c:v>
                </c:pt>
                <c:pt idx="4">
                  <c:v>1.232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6C02-43EC-AD81-E71CD1AB1C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overlap val="-27"/>
        <c:axId val="477018352"/>
        <c:axId val="477019920"/>
      </c:barChart>
      <c:catAx>
        <c:axId val="47701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7019920"/>
        <c:crosses val="autoZero"/>
        <c:auto val="1"/>
        <c:lblAlgn val="ctr"/>
        <c:lblOffset val="100"/>
        <c:noMultiLvlLbl val="0"/>
      </c:catAx>
      <c:valAx>
        <c:axId val="47701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&quot;GW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7701835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105419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127000" rIns="127000" bIns="1270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Click to edit Master subtitle style</a:t>
          </a:r>
        </a:p>
      </dsp:txBody>
      <dsp:txXfrm>
        <a:off x="761512" y="548640"/>
        <a:ext cx="105419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101431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127000" rIns="127000" bIns="1270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Click to edit Master subtitle style</a:t>
          </a:r>
        </a:p>
      </dsp:txBody>
      <dsp:txXfrm>
        <a:off x="1160373" y="2194560"/>
        <a:ext cx="101431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105419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127000" rIns="127000" bIns="1270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Click to edit Master subtitle style</a:t>
          </a:r>
        </a:p>
      </dsp:txBody>
      <dsp:txXfrm>
        <a:off x="761512" y="3840480"/>
        <a:ext cx="105419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0.46587</cdr:x>
      <cdr:y>0.78334</cdr:y>
    </cdr:from>
    <cdr:to>
      <cdr:x>0.76386</cdr:x>
      <cdr:y>0.93003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DAB28CA-1196-4D86-991B-2DE0FF02C2C2}"/>
            </a:ext>
          </a:extLst>
        </cdr:cNvPr>
        <cdr:cNvSpPr txBox="1"/>
      </cdr:nvSpPr>
      <cdr:spPr>
        <a:xfrm xmlns:a="http://schemas.openxmlformats.org/drawingml/2006/main">
          <a:off x="1782043" y="2767817"/>
          <a:ext cx="1139880" cy="518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rtl="0"/>
          <a:r>
            <a:rPr lang="en-US" sz="1100" b="0" i="1" u="none" strike="noStrike" baseline="30000" dirty="0">
              <a:solidFill>
                <a:srgbClr val="5B677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*Includes hydro, </a:t>
          </a:r>
        </a:p>
        <a:p xmlns:a="http://schemas.openxmlformats.org/drawingml/2006/main">
          <a:pPr rtl="0"/>
          <a:r>
            <a:rPr lang="en-US" sz="1100" b="0" i="1" u="none" strike="noStrike" baseline="30000" dirty="0">
              <a:solidFill>
                <a:srgbClr val="5B677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biomass-fired units</a:t>
          </a:r>
        </a:p>
        <a:p xmlns:a="http://schemas.openxmlformats.org/drawingml/2006/main">
          <a:pPr rtl="0"/>
          <a:r>
            <a:rPr lang="en-US" sz="1100" b="0" i="1" u="none" strike="noStrike" baseline="30000" dirty="0">
              <a:solidFill>
                <a:srgbClr val="5B677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and DC tie capacity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0.535</cdr:x>
      <cdr:y>0.45029</cdr:y>
    </cdr:from>
    <cdr:to>
      <cdr:x>0.86406</cdr:x>
      <cdr:y>0.65691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90EB347D-97B0-E8FC-AA3C-AF6E72FA8B43}"/>
            </a:ext>
          </a:extLst>
        </cdr:cNvPr>
        <cdr:cNvSpPr txBox="1"/>
      </cdr:nvSpPr>
      <cdr:spPr>
        <a:xfrm xmlns:a="http://schemas.openxmlformats.org/drawingml/2006/main">
          <a:off x="2604522" y="1793352"/>
          <a:ext cx="1601903" cy="822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800" i="1" dirty="0">
              <a:solidFill>
                <a:srgbClr val="5B6770"/>
              </a:solidFill>
              <a:latin typeface="Arial" panose="020B0604020202020204" pitchFamily="34" charset="0"/>
              <a:cs typeface="Arial" panose="020B0604020202020204" pitchFamily="34" charset="0"/>
            </a:rPr>
            <a:t>Reflects operational installed capacity for Summer 2024 based on December 2023 CDR report.</a:t>
          </a:r>
        </a:p>
        <a:p xmlns:a="http://schemas.openxmlformats.org/drawingml/2006/main">
          <a:endParaRPr lang="en-US" sz="800" i="1" dirty="0">
            <a:solidFill>
              <a:srgbClr val="5B677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ensus.gov/programs-surveys/acs/" TargetMode="External"/><Relationship Id="rId3" Type="http://schemas.openxmlformats.org/officeDocument/2006/relationships/hyperlink" Target="https://www.census.gov/library/stories/state-by-state/texas-population-change-between-census-decade.html" TargetMode="External"/><Relationship Id="rId7" Type="http://schemas.openxmlformats.org/officeDocument/2006/relationships/hyperlink" Target="https://www.census.gov/data/tables/time-series/demo/popest/2020s-counties-total.html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census.gov/data/tables/time-series/demo/popest/2020s-state-total.html" TargetMode="External"/><Relationship Id="rId5" Type="http://schemas.openxmlformats.org/officeDocument/2006/relationships/hyperlink" Target="http://demographics.texas.gov/" TargetMode="External"/><Relationship Id="rId4" Type="http://schemas.openxmlformats.org/officeDocument/2006/relationships/hyperlink" Target="https://worldpopulationreview.com/states/texas-population" TargetMode="External"/><Relationship Id="rId9" Type="http://schemas.openxmlformats.org/officeDocument/2006/relationships/hyperlink" Target="https://www.census.gov/quickfacts/table/PST045215/00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TWEBSTER\AppData\Local\Microsoft\Windows\INetCache\Content.Outlook\9O25T1MV\TX%20Advanced%20Nuclear%20Reactor%20Working%20Group%20Sept%2028%20workshop.pdf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97CD0D-5845-4DD1-9D76-1F3A089EB97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544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Sources: </a:t>
            </a:r>
            <a:r>
              <a:rPr lang="en-US" dirty="0">
                <a:hlinkClick r:id="rId3"/>
              </a:rPr>
              <a:t>TEXAS: 2020 Census</a:t>
            </a:r>
            <a:endParaRPr lang="en-US" dirty="0"/>
          </a:p>
          <a:p>
            <a:pPr algn="l"/>
            <a:r>
              <a:rPr lang="en-US" dirty="0">
                <a:hlinkClick r:id="rId4"/>
              </a:rPr>
              <a:t>Texas Population 2023 (Demographics, Maps, Graphs) (worldpopulationreview.com)</a:t>
            </a:r>
            <a:endParaRPr lang="en-US" dirty="0"/>
          </a:p>
          <a:p>
            <a:pPr algn="l"/>
            <a:r>
              <a:rPr lang="en-US" b="1" i="0" u="none" strike="noStrike" dirty="0">
                <a:solidFill>
                  <a:srgbClr val="337AB7"/>
                </a:solidFill>
                <a:effectLst/>
                <a:latin typeface="Arial" panose="020B0604020202020204" pitchFamily="34" charset="0"/>
                <a:hlinkClick r:id="rId5"/>
              </a:rPr>
              <a:t>Texas Demographic Center</a:t>
            </a:r>
            <a:endParaRPr lang="en-US" b="1" i="0" dirty="0">
              <a:solidFill>
                <a:srgbClr val="4A4A4A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1" i="0" u="none" strike="noStrike" dirty="0">
                <a:solidFill>
                  <a:srgbClr val="337AB7"/>
                </a:solidFill>
                <a:effectLst/>
                <a:latin typeface="Arial" panose="020B0604020202020204" pitchFamily="34" charset="0"/>
                <a:hlinkClick r:id="rId6"/>
              </a:rPr>
              <a:t>US Census State Population Estimates</a:t>
            </a:r>
            <a:endParaRPr lang="en-US" b="1" i="0" dirty="0">
              <a:solidFill>
                <a:srgbClr val="4A4A4A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1" i="0" u="none" strike="noStrike" dirty="0">
                <a:solidFill>
                  <a:srgbClr val="337AB7"/>
                </a:solidFill>
                <a:effectLst/>
                <a:latin typeface="Arial" panose="020B0604020202020204" pitchFamily="34" charset="0"/>
                <a:hlinkClick r:id="rId7"/>
              </a:rPr>
              <a:t>US Census County Population Estimates</a:t>
            </a:r>
            <a:endParaRPr lang="en-US" b="1" i="0" dirty="0">
              <a:solidFill>
                <a:srgbClr val="4A4A4A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1" i="0" u="none" strike="noStrike" dirty="0">
                <a:solidFill>
                  <a:srgbClr val="337AB7"/>
                </a:solidFill>
                <a:effectLst/>
                <a:latin typeface="Arial" panose="020B0604020202020204" pitchFamily="34" charset="0"/>
                <a:hlinkClick r:id="rId8"/>
              </a:rPr>
              <a:t>American Community Survey (2009 - 2013)</a:t>
            </a:r>
            <a:endParaRPr lang="en-US" b="1" i="0" dirty="0">
              <a:solidFill>
                <a:srgbClr val="4A4A4A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en-US" b="1" i="0" u="none" strike="noStrike" dirty="0">
                <a:solidFill>
                  <a:srgbClr val="337AB7"/>
                </a:solidFill>
                <a:effectLst/>
                <a:latin typeface="Arial" panose="020B0604020202020204" pitchFamily="34" charset="0"/>
                <a:hlinkClick r:id="rId9"/>
              </a:rPr>
              <a:t>Census QuickFacts</a:t>
            </a:r>
            <a:endParaRPr lang="en-US" b="1" i="0" dirty="0">
              <a:solidFill>
                <a:srgbClr val="4A4A4A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76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40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2000 data: reflects the forecasted operational installed capacity, based end of year 2000 data from ERCOT Installed Capacity Mix Trends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2024 data: reflects operational installed capacity based on December CDR report for Summer 2024.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Peak demand: 48% increase from the 2000 peak demand of 57,606 MW to 85,508 on August 10, 2023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3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we have been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61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D9533-7C8D-4997-A7FB-4194A59E14A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39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from RMC December 18, 2023,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BD9533-7C8D-4997-A7FB-4194A59E14A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39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 of December 23,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45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Reference: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https://gov.texas.gov/uploads/files/press/Jackson,_Kathleen_08.16.23.pdf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TX Advanced Nuclear Reactor Working Group Sept 28 workshop.pdf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40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8BCE00-998E-E986-BAB5-DFC04DAB5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3124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11FEB3-47F2-0622-E85A-BC25AB9BF1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400" y="4053684"/>
            <a:ext cx="11379200" cy="2042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2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650E65A-77F2-BD31-7884-036E0E1C769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400" y="4038601"/>
            <a:ext cx="11120581" cy="20573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07E5F9A-4C8E-B655-9F97-B41B055E27A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06400" y="1219202"/>
            <a:ext cx="11074400" cy="2042317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1088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74168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823200" y="914400"/>
            <a:ext cx="39624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41AE20F-67AB-7F58-E5C0-B80B60EB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B40FEBA-A659-D520-0764-206779E23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1C8B81A-95BD-E991-9B9F-3E9298BD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D1C03C-3DF7-A3DE-6887-F11B8EF5149C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B76CBF-9431-A50C-08E3-E8EE4F236149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BA04B7-EE99-D736-11AC-D183C0DF7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72136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5A8A3F-3706-273B-1AFB-760A102730E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823200" y="914400"/>
            <a:ext cx="39624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B59DB38-0284-35BB-FCF2-EAA64B40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556402B-DC9D-8431-8023-AD3352280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84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762000"/>
            <a:ext cx="69088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DA0FCEA-D36B-8171-D6EF-668CFAA33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435EFE1-64FF-A596-7050-A720211A5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29BC0-04FA-F2B5-5399-0E40A64D356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15200" y="838200"/>
            <a:ext cx="4470400" cy="5410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EE2A56D-1F8F-6D34-5142-3AFE504C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9A953EB-673D-F477-0F68-19BB33084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06401" y="1066801"/>
            <a:ext cx="113792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06401" y="3574375"/>
            <a:ext cx="113792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06400" y="762001"/>
            <a:ext cx="56134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762001"/>
            <a:ext cx="51816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EF78B07-4E0F-444F-3584-E6AC1A3DD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8A51F0A-9475-9DAE-242E-33E187825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2EE9DFC8-B2E5-E793-2150-517381008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762001"/>
            <a:ext cx="3759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78E2229-F384-0D03-A606-DDA1EF9C159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25639" y="762001"/>
            <a:ext cx="3759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025B271-82B7-1F6E-F1D4-5CDE1CA26D6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035639" y="762001"/>
            <a:ext cx="3759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26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240594"/>
            <a:ext cx="36576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534021" y="1926394"/>
            <a:ext cx="36576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267200" y="1240594"/>
            <a:ext cx="36576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293221" y="1926394"/>
            <a:ext cx="36576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000379" y="1237099"/>
            <a:ext cx="36576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026400" y="1922899"/>
            <a:ext cx="36576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C43E465-E8F7-518D-DB0A-14D6D4108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406400" y="762000"/>
          <a:ext cx="11379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1BA5E2-F942-F1C0-42B8-24244D128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2130430"/>
            <a:ext cx="10674157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6557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A199AC-D2A1-091A-DA81-F6D6886C5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3"/>
            <a:ext cx="112776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066801"/>
            <a:ext cx="113792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77600" y="6172200"/>
            <a:ext cx="8128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299284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</p:spTree>
    <p:extLst>
      <p:ext uri="{BB962C8B-B14F-4D97-AF65-F5344CB8AC3E}">
        <p14:creationId xmlns:p14="http://schemas.microsoft.com/office/powerpoint/2010/main" val="2934534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84D1CB6-92C2-F892-BEE2-D7DE748AC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6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635F2-47C7-E5B0-DC5D-8BCFB4026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2206630"/>
            <a:ext cx="9855200" cy="14700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5FD51-383E-7023-CF18-A1096F0F2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0988" y="3962400"/>
            <a:ext cx="739221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D3E071B-3191-735B-1E53-53195D771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05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5775D9C-A163-0AE2-B1A6-0B1992510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EF50F-9FD6-D876-630B-1BB9772ED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0"/>
            <a:ext cx="10160003" cy="6172200"/>
          </a:xfrm>
          <a:prstGeom prst="rect">
            <a:avLst/>
          </a:prstGeom>
        </p:spPr>
        <p:txBody>
          <a:bodyPr lIns="914400" tIns="914400"/>
          <a:lstStyle>
            <a:lvl1pPr marL="0" indent="0">
              <a:buNone/>
              <a:defRPr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107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19200" y="0"/>
            <a:ext cx="10160003" cy="6172200"/>
          </a:xfrm>
          <a:prstGeom prst="rect">
            <a:avLst/>
          </a:prstGeom>
        </p:spPr>
        <p:txBody>
          <a:bodyPr lIns="914400" tIns="91440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A9812F-1971-A6EB-3683-540A75704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83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15200" y="0"/>
            <a:ext cx="4876800" cy="6858000"/>
          </a:xfrm>
          <a:prstGeom prst="rect">
            <a:avLst/>
          </a:prstGeom>
          <a:solidFill>
            <a:srgbClr val="E6EBF0"/>
          </a:solidFill>
        </p:spPr>
        <p:txBody>
          <a:bodyPr lIns="274320" tIns="960120" rIns="274320" bIns="731520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53FC956-A879-5B22-35BA-D236C87FB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410FC-F79C-D1EE-BC59-B3D7D4980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0"/>
            <a:ext cx="6096000" cy="6172200"/>
          </a:xfrm>
          <a:prstGeom prst="rect">
            <a:avLst/>
          </a:prstGeom>
        </p:spPr>
        <p:txBody>
          <a:bodyPr lIns="914400" tIns="914400"/>
          <a:lstStyle>
            <a:lvl1pPr marL="0" indent="0">
              <a:buNone/>
              <a:defRPr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1436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15200" y="0"/>
            <a:ext cx="4876800" cy="6858000"/>
          </a:xfrm>
          <a:prstGeom prst="rect">
            <a:avLst/>
          </a:prstGeom>
          <a:solidFill>
            <a:srgbClr val="E6EBF0"/>
          </a:solidFill>
        </p:spPr>
        <p:txBody>
          <a:bodyPr lIns="274320" tIns="960120" rIns="274320" bIns="731520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A8D8C4E-4BE2-888F-3F85-54FC3D912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3ABB5D-9742-CBF2-15A7-11E66774A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0"/>
            <a:ext cx="6096000" cy="6172200"/>
          </a:xfrm>
          <a:prstGeom prst="rect">
            <a:avLst/>
          </a:prstGeom>
        </p:spPr>
        <p:txBody>
          <a:bodyPr lIns="914400" tIns="91440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93247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nd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33600" y="3429000"/>
            <a:ext cx="9347200" cy="28194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242DC6D-47B2-4BEB-A8AA-8A0002CC1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22C3B1-E57B-52E5-9F21-33863CDB2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0"/>
            <a:ext cx="10261600" cy="3429000"/>
          </a:xfrm>
          <a:prstGeom prst="rect">
            <a:avLst/>
          </a:prstGeom>
        </p:spPr>
        <p:txBody>
          <a:bodyPr lIns="914400" tIns="914400"/>
          <a:lstStyle>
            <a:lvl1pPr marL="0" indent="0">
              <a:buNone/>
              <a:defRPr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89977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3182A6B-DC34-4468-C956-97A4DC543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AFAAF5-F226-6389-E586-DC046360078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33600" y="3429000"/>
            <a:ext cx="9347200" cy="28194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9807EB-47DD-8DF6-305A-C4E5A3D89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0"/>
            <a:ext cx="10261600" cy="3429000"/>
          </a:xfrm>
          <a:prstGeom prst="rect">
            <a:avLst/>
          </a:prstGeom>
        </p:spPr>
        <p:txBody>
          <a:bodyPr lIns="914400" tIns="914400"/>
          <a:lstStyle>
            <a:lvl1pPr marL="0" indent="0">
              <a:buNone/>
              <a:defRPr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8426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3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431F1-E681-368A-8F5C-DBA97E41C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0" y="990600"/>
            <a:ext cx="44704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D76CDD-E83E-314F-46D6-468E51433F4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07200" y="990601"/>
            <a:ext cx="4673600" cy="54102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4A3320-2AAB-0F80-784F-76D0C98A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472282"/>
            <a:ext cx="9753600" cy="518318"/>
          </a:xfrm>
          <a:prstGeom prst="rect">
            <a:avLst/>
          </a:prstGeom>
        </p:spPr>
        <p:txBody>
          <a:bodyPr lIns="274320"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17BDA0E-C1F9-FF52-4A21-937465BDDD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7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2438405"/>
            <a:ext cx="10674157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F8914-EDD3-FC49-4CAF-D7AFEA059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4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CF171C-297F-4950-0C7E-D8D375822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B5CE23-0801-2645-C33A-9F9E19FF4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0" y="990600"/>
            <a:ext cx="44704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A263E8-3DE1-FE29-FE2A-6585C0D4DCC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07200" y="990601"/>
            <a:ext cx="4673600" cy="54102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24D0FB-E176-3A85-94A0-3D5271A74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472282"/>
            <a:ext cx="9753600" cy="518318"/>
          </a:xfrm>
          <a:prstGeom prst="rect">
            <a:avLst/>
          </a:prstGeom>
        </p:spPr>
        <p:txBody>
          <a:bodyPr lIns="274320"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0988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5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2699664-72AA-34F1-784C-6E6582F03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06EE49-B184-8DE1-DEB3-C9D706F27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0" y="990600"/>
            <a:ext cx="44704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830282-F265-20EB-31BA-835917B411D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07200" y="990601"/>
            <a:ext cx="4673600" cy="541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chemeClr val="accent1"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2C17FD-3EC6-0937-A579-73189B20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472282"/>
            <a:ext cx="9753600" cy="518318"/>
          </a:xfrm>
          <a:prstGeom prst="rect">
            <a:avLst/>
          </a:prstGeom>
        </p:spPr>
        <p:txBody>
          <a:bodyPr lIns="274320"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8838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n Shape with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3ED11FE-8556-BDBD-C1A4-1DDF827CEB3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2184400" y="1127931"/>
            <a:ext cx="9618453" cy="22872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 marL="914400" indent="0">
              <a:buNone/>
              <a:defRPr sz="16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B0943CB-AB77-66FC-B5C6-9EF57AD713B2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2184400" y="3962401"/>
            <a:ext cx="9618453" cy="2102114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3" spcCol="54864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FB956A1-A25D-DD57-0C23-A5E2DB94E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52A6F6-BF09-CAD7-9F06-9654C6694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472282"/>
            <a:ext cx="9753600" cy="518318"/>
          </a:xfrm>
          <a:prstGeom prst="rect">
            <a:avLst/>
          </a:prstGeom>
        </p:spPr>
        <p:txBody>
          <a:bodyPr lIns="274320"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3180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15005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96042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875719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384877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22114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71330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90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5400B3-30FC-250E-0E40-F769CD495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2500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093219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879767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46356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62001"/>
            <a:ext cx="113792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rgbClr val="5B6770"/>
                </a:solidFill>
              </a:defRPr>
            </a:lvl2pPr>
            <a:lvl3pPr>
              <a:defRPr sz="1600">
                <a:solidFill>
                  <a:srgbClr val="5B6770"/>
                </a:solidFill>
              </a:defRPr>
            </a:lvl3pPr>
            <a:lvl4pPr>
              <a:defRPr sz="1400">
                <a:solidFill>
                  <a:srgbClr val="5B6770"/>
                </a:solidFill>
              </a:defRPr>
            </a:lvl4pPr>
            <a:lvl5pPr>
              <a:defRPr sz="1200">
                <a:solidFill>
                  <a:srgbClr val="5B67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271C7-351C-6A53-1BD1-4B6987F11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762000"/>
            <a:ext cx="69088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15200" y="0"/>
            <a:ext cx="4876800" cy="6464808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BED4E2-E7A2-AE66-639C-4EE96FC0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926B97-2A6D-A2E6-33E5-91F5C2A6F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69088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15200" y="0"/>
            <a:ext cx="4876800" cy="6464808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EA07743-71C9-2937-9D4F-786590E1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C980251-D77A-C3CE-5889-2579FFB6A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A0D26C4-F0B9-8786-63BA-3230F0D9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2746A8-CEB7-DA32-2E46-4CD875A53BEE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677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1F622A-1E5B-9C1F-4B89-952F231997D8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04BE0D-CAFF-A353-053D-04E6FAB57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2514600"/>
          </a:xfrm>
          <a:prstGeom prst="rect">
            <a:avLst/>
          </a:prstGeom>
        </p:spPr>
        <p:txBody>
          <a:bodyPr lIns="274320" tIns="274320" rIns="274320" bIns="36576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A47C1F-9F12-8BE1-EFDD-1FE189FAAD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400" y="3429000"/>
            <a:ext cx="113792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BAB97C9-A225-B5FE-3934-62A46DFC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44CFBEC-5C8F-3F37-0431-43415179E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2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8BCE00-998E-E986-BAB5-DFC04DAB5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40386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11FEB3-47F2-0622-E85A-BC25AB9BF1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400" y="4800600"/>
            <a:ext cx="11379200" cy="12954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85" y="2876281"/>
            <a:ext cx="3810115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11379203" y="6477005"/>
            <a:ext cx="711199" cy="381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12026174" y="6477000"/>
            <a:ext cx="165825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553200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1600" y="6477000"/>
            <a:ext cx="79248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926080" y="6477005"/>
            <a:ext cx="9144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6248400"/>
            <a:ext cx="1575824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2903" y="6553201"/>
            <a:ext cx="1247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tx1"/>
                </a:solidFill>
              </a:rPr>
              <a:t>PUBLIC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13" r:id="rId5"/>
    <p:sldLayoutId id="2147483714" r:id="rId6"/>
    <p:sldLayoutId id="2147483715" r:id="rId7"/>
    <p:sldLayoutId id="2147483716" r:id="rId8"/>
    <p:sldLayoutId id="2147483755" r:id="rId9"/>
    <p:sldLayoutId id="2147483756" r:id="rId10"/>
    <p:sldLayoutId id="2147483717" r:id="rId11"/>
    <p:sldLayoutId id="2147483718" r:id="rId12"/>
    <p:sldLayoutId id="2147483719" r:id="rId13"/>
    <p:sldLayoutId id="2147483720" r:id="rId14"/>
    <p:sldLayoutId id="2147483666" r:id="rId15"/>
    <p:sldLayoutId id="2147483722" r:id="rId16"/>
    <p:sldLayoutId id="2147483737" r:id="rId17"/>
    <p:sldLayoutId id="2147483721" r:id="rId18"/>
    <p:sldLayoutId id="2147483769" r:id="rId1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1219204" y="6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8" y="5257800"/>
            <a:ext cx="1575824" cy="457200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</p:cNvCxnSpPr>
          <p:nvPr userDrawn="1"/>
        </p:nvCxnSpPr>
        <p:spPr>
          <a:xfrm flipH="1">
            <a:off x="1219201" y="6019800"/>
            <a:ext cx="4" cy="457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627B9B1-E043-8DC1-3EC7-0618B8D4608F}"/>
              </a:ext>
            </a:extLst>
          </p:cNvPr>
          <p:cNvSpPr/>
          <p:nvPr userDrawn="1"/>
        </p:nvSpPr>
        <p:spPr>
          <a:xfrm>
            <a:off x="11379203" y="6477005"/>
            <a:ext cx="711199" cy="381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0C3A2F-8F20-B658-C764-43B7B4E03C14}"/>
              </a:ext>
            </a:extLst>
          </p:cNvPr>
          <p:cNvSpPr/>
          <p:nvPr userDrawn="1"/>
        </p:nvSpPr>
        <p:spPr>
          <a:xfrm>
            <a:off x="12026174" y="6477000"/>
            <a:ext cx="165825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EB88D08-DDEE-00ED-73FF-063414CEE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553200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B031E7-226A-613D-9699-D5B9B138274C}"/>
              </a:ext>
            </a:extLst>
          </p:cNvPr>
          <p:cNvCxnSpPr>
            <a:cxnSpLocks/>
          </p:cNvCxnSpPr>
          <p:nvPr userDrawn="1"/>
        </p:nvCxnSpPr>
        <p:spPr>
          <a:xfrm>
            <a:off x="1219203" y="6477005"/>
            <a:ext cx="1085087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4A18A6C-1485-2DE6-42D7-00D0F66FEAE0}"/>
              </a:ext>
            </a:extLst>
          </p:cNvPr>
          <p:cNvSpPr txBox="1"/>
          <p:nvPr userDrawn="1"/>
        </p:nvSpPr>
        <p:spPr>
          <a:xfrm>
            <a:off x="1117601" y="6553201"/>
            <a:ext cx="1247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tx1"/>
                </a:solidFill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11140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92BAD6-C3DE-C810-640E-F13A34F26596}"/>
              </a:ext>
            </a:extLst>
          </p:cNvPr>
          <p:cNvSpPr/>
          <p:nvPr userDrawn="1"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6286D2-C9B2-1740-0A73-C3513C650B6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85" y="2876281"/>
            <a:ext cx="3810115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7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gridinfo/resourc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5085184" y="2791684"/>
            <a:ext cx="667138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 Dallas Chamber Commerce (NDCC) Energy Forum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Pablo Vegas</a:t>
            </a:r>
          </a:p>
          <a:p>
            <a:r>
              <a:rPr lang="en-US" dirty="0">
                <a:solidFill>
                  <a:schemeClr val="tx2"/>
                </a:solidFill>
                <a:latin typeface="Arial"/>
                <a:cs typeface="Arial"/>
              </a:rPr>
              <a:t>ERCOT President &amp; CEO</a:t>
            </a:r>
          </a:p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26, 2024</a:t>
            </a:r>
          </a:p>
          <a:p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4" y="241374"/>
            <a:ext cx="8763000" cy="533400"/>
          </a:xfrm>
        </p:spPr>
        <p:txBody>
          <a:bodyPr/>
          <a:lstStyle/>
          <a:p>
            <a:r>
              <a:rPr lang="en-US" dirty="0"/>
              <a:t>Generation Interconnection Requests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154131" y="5420380"/>
            <a:ext cx="91270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A break-out by zone can be found in the monthly Generator Interconnection Status (GIS) reports available on the Resource Adequacy Page: </a:t>
            </a:r>
            <a:r>
              <a:rPr lang="en-US" sz="1100" dirty="0">
                <a:hlinkClick r:id="rId3"/>
              </a:rPr>
              <a:t>http://www.ercot.com/gridinfo/resource</a:t>
            </a:r>
            <a:endParaRPr lang="en-US" sz="1100" dirty="0">
              <a:solidFill>
                <a:schemeClr val="tx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284A81-E883-4B24-B116-39181CF33FA3}"/>
              </a:ext>
            </a:extLst>
          </p:cNvPr>
          <p:cNvSpPr/>
          <p:nvPr/>
        </p:nvSpPr>
        <p:spPr>
          <a:xfrm>
            <a:off x="2126534" y="5806092"/>
            <a:ext cx="9675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tx2"/>
                </a:solidFill>
              </a:rPr>
              <a:t>*Other includes petroleum coke (pet coke), hydroelectric, fuel oil, geothermal energy, other miscellaneous fuels reported by developers, and fuel cells that use </a:t>
            </a:r>
          </a:p>
          <a:p>
            <a:r>
              <a:rPr lang="en-US" sz="1000" dirty="0">
                <a:solidFill>
                  <a:schemeClr val="tx2"/>
                </a:solidFill>
              </a:rPr>
              <a:t>fuels other than natural gas.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596041"/>
              </p:ext>
            </p:extLst>
          </p:nvPr>
        </p:nvGraphicFramePr>
        <p:xfrm>
          <a:off x="2413591" y="1768102"/>
          <a:ext cx="7658638" cy="3716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9C3A5F6-C49D-0577-71A0-E327B7C60B4D}"/>
              </a:ext>
            </a:extLst>
          </p:cNvPr>
          <p:cNvSpPr txBox="1"/>
          <p:nvPr/>
        </p:nvSpPr>
        <p:spPr>
          <a:xfrm>
            <a:off x="527322" y="690884"/>
            <a:ext cx="106498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2900" algn="l"/>
              </a:tabLst>
            </a:pPr>
            <a:endParaRPr lang="en-US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342900" algn="l"/>
              </a:tabLst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1,671 active generation interconnection requests totaling 325,215 MW as of December 23, 2023.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42900" algn="l"/>
              </a:tabLst>
            </a:pPr>
            <a:endParaRPr lang="en-US" sz="1000" b="1" dirty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943350" lvl="8" indent="-285750"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Solar: 145,654 MW</a:t>
            </a:r>
          </a:p>
          <a:p>
            <a:pPr marL="3943350" lvl="8" indent="-285750"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sz="1600" dirty="0">
                <a:latin typeface="+mj-lt"/>
                <a:cs typeface="Times New Roman" panose="02020603050405020304" pitchFamily="18" charset="0"/>
              </a:rPr>
              <a:t>Wind: 34,591 MW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D492A9-76C3-8FA4-15DA-68F485FFCBBF}"/>
              </a:ext>
            </a:extLst>
          </p:cNvPr>
          <p:cNvSpPr txBox="1"/>
          <p:nvPr/>
        </p:nvSpPr>
        <p:spPr>
          <a:xfrm>
            <a:off x="6476032" y="1366330"/>
            <a:ext cx="2841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Gas: </a:t>
            </a:r>
            <a:r>
              <a:rPr lang="en-US" sz="1600" dirty="0">
                <a:latin typeface="+mj-lt"/>
                <a:ea typeface="Calibri" panose="020F0502020204030204" pitchFamily="34" charset="0"/>
              </a:rPr>
              <a:t>15,483 MW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342900" algn="l"/>
              </a:tabLst>
            </a:pPr>
            <a:r>
              <a:rPr lang="en-US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Battery: 127,068</a:t>
            </a:r>
            <a:r>
              <a:rPr lang="en-US" sz="1600" dirty="0">
                <a:latin typeface="+mj-lt"/>
                <a:ea typeface="Calibri" panose="020F0502020204030204" pitchFamily="34" charset="0"/>
              </a:rPr>
              <a:t> MW 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4999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4" y="241374"/>
            <a:ext cx="8763000" cy="533400"/>
          </a:xfrm>
        </p:spPr>
        <p:txBody>
          <a:bodyPr/>
          <a:lstStyle/>
          <a:p>
            <a:r>
              <a:rPr lang="en-US" dirty="0"/>
              <a:t>Nuclear Dispatchable Generation</a:t>
            </a:r>
            <a:br>
              <a:rPr lang="en-US" dirty="0"/>
            </a:br>
            <a:r>
              <a:rPr lang="en-US" dirty="0"/>
              <a:t> 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22E084-E6D6-7AAC-DC4F-DD355C1AF41A}"/>
              </a:ext>
            </a:extLst>
          </p:cNvPr>
          <p:cNvSpPr txBox="1"/>
          <p:nvPr/>
        </p:nvSpPr>
        <p:spPr>
          <a:xfrm>
            <a:off x="522514" y="744161"/>
            <a:ext cx="10723338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b="1" dirty="0"/>
              <a:t>August 16, 2023:</a:t>
            </a:r>
            <a:r>
              <a:rPr lang="en-US" dirty="0"/>
              <a:t> Gov. Abbott letter directed the PUCT to establish working group to study and plan for nuclear reactors in Texas, to:</a:t>
            </a:r>
            <a:br>
              <a:rPr lang="en-US" dirty="0"/>
            </a:br>
            <a:endParaRPr lang="en-US" sz="600" dirty="0"/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en-US" dirty="0"/>
              <a:t>Understand states’ role in deploying advanced nuclear reactors for grid reliability</a:t>
            </a: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en-US" dirty="0"/>
              <a:t>Determine nuclear-specific changes in ERCOT market; regulatory impediments to development; permitting for building reactors.</a:t>
            </a: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en-US" dirty="0"/>
              <a:t>Coordinate with stakeholders on timely implementation of reactors.</a:t>
            </a:r>
          </a:p>
          <a:p>
            <a:pPr marL="1257300" lvl="2" indent="-342900">
              <a:buFont typeface="Symbol" panose="05050102010706020507" pitchFamily="18" charset="2"/>
              <a:buChar char=""/>
            </a:pPr>
            <a:r>
              <a:rPr lang="en-US" dirty="0"/>
              <a:t>Identify any federal incentives for Texas and stakeholders.</a:t>
            </a:r>
            <a:br>
              <a:rPr lang="en-US" dirty="0"/>
            </a:br>
            <a:endParaRPr lang="en-US" dirty="0"/>
          </a:p>
          <a:p>
            <a:pPr marL="403225" lvl="2" algn="ctr"/>
            <a:r>
              <a:rPr lang="en-US" b="1" i="1" dirty="0"/>
              <a:t>Working group will coordinate with ERCOT to solve technical challenges of incorporating nuclear energy into the ERCOT grid. 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endParaRPr lang="en-US" sz="1400" dirty="0"/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b="1" dirty="0"/>
              <a:t>September 28, 2023</a:t>
            </a:r>
            <a:r>
              <a:rPr lang="en-US" dirty="0"/>
              <a:t>: Texas Advanced Nuclear Reactor Working Group: Commissioner Jimmy Glotfelty convened first public working group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US" dirty="0"/>
              <a:t>Proposed organizational structure and work plan necessary to carry out Gov. Abbott’s directive to plan for the use of advanced nuclear reactors in Texas. </a:t>
            </a:r>
            <a:br>
              <a:rPr lang="en-US" dirty="0"/>
            </a:br>
            <a:endParaRPr lang="en-US" dirty="0"/>
          </a:p>
          <a:p>
            <a:pPr marL="347663" lvl="1" indent="-347663">
              <a:buFont typeface="Symbol" panose="05050102010706020507" pitchFamily="18" charset="2"/>
              <a:buChar char=""/>
            </a:pPr>
            <a:r>
              <a:rPr lang="en-US" b="1" dirty="0"/>
              <a:t>December 1, 2024</a:t>
            </a:r>
            <a:r>
              <a:rPr lang="en-US" dirty="0"/>
              <a:t>: Working Group to submit plan and recommendations to Gov. Abbott on how Texas will be come the national leader in using advanced nuclear technology.</a:t>
            </a:r>
          </a:p>
        </p:txBody>
      </p:sp>
    </p:spTree>
    <p:extLst>
      <p:ext uri="{BB962C8B-B14F-4D97-AF65-F5344CB8AC3E}">
        <p14:creationId xmlns:p14="http://schemas.microsoft.com/office/powerpoint/2010/main" val="1668209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5DA15-1685-980E-4835-7633B81B6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A picture containing text, outdoor, city, river">
            <a:extLst>
              <a:ext uri="{FF2B5EF4-FFF2-40B4-BE49-F238E27FC236}">
                <a16:creationId xmlns:a16="http://schemas.microsoft.com/office/drawing/2014/main" id="{C2E6251A-D467-F83E-698E-7FD2F267B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70949"/>
            <a:ext cx="9143999" cy="511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0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9CCDB73-D023-BD8A-32D5-EA0673905698}"/>
              </a:ext>
            </a:extLst>
          </p:cNvPr>
          <p:cNvSpPr/>
          <p:nvPr/>
        </p:nvSpPr>
        <p:spPr>
          <a:xfrm>
            <a:off x="7086600" y="0"/>
            <a:ext cx="5105400" cy="6477000"/>
          </a:xfrm>
          <a:prstGeom prst="rect">
            <a:avLst/>
          </a:prstGeom>
          <a:solidFill>
            <a:srgbClr val="E6EB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395710" y="6548753"/>
            <a:ext cx="533400" cy="220662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2" name="Title 4"/>
          <p:cNvSpPr txBox="1">
            <a:spLocks/>
          </p:cNvSpPr>
          <p:nvPr/>
        </p:nvSpPr>
        <p:spPr>
          <a:xfrm>
            <a:off x="595698" y="365031"/>
            <a:ext cx="8458200" cy="518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AEC7"/>
                </a:solidFill>
              </a:rPr>
              <a:t>The ERCOT Region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 bwMode="auto">
          <a:xfrm>
            <a:off x="7353416" y="729200"/>
            <a:ext cx="4781377" cy="377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5B6770"/>
                </a:solidFill>
              </a:rPr>
              <a:t>The interconnected electrical system </a:t>
            </a:r>
            <a:br>
              <a:rPr lang="en-US" b="1" kern="0" dirty="0"/>
            </a:br>
            <a:r>
              <a:rPr lang="en-US" b="1" kern="0" dirty="0">
                <a:solidFill>
                  <a:srgbClr val="5B6770"/>
                </a:solidFill>
              </a:rPr>
              <a:t>serving most of Texas, with limited external connections</a:t>
            </a:r>
            <a:br>
              <a:rPr lang="en-US" b="1" kern="0" dirty="0"/>
            </a:br>
            <a:endParaRPr lang="en-US" sz="700" b="1" kern="0" dirty="0">
              <a:solidFill>
                <a:srgbClr val="5B6770"/>
              </a:solidFill>
            </a:endParaRPr>
          </a:p>
          <a:p>
            <a:pPr marL="285750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solidFill>
                  <a:srgbClr val="5B6770"/>
                </a:solidFill>
              </a:rPr>
              <a:t>90% of Texas electric load; 75% of Texas land </a:t>
            </a:r>
            <a:br>
              <a:rPr lang="en-US" sz="1600" kern="0" dirty="0"/>
            </a:br>
            <a:endParaRPr lang="en-US" sz="700" kern="0" dirty="0">
              <a:solidFill>
                <a:srgbClr val="5B6770"/>
              </a:solidFill>
            </a:endParaRPr>
          </a:p>
          <a:p>
            <a:pPr marL="285750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solidFill>
                  <a:srgbClr val="5B6770"/>
                </a:solidFill>
                <a:ea typeface="Times New Roman"/>
                <a:cs typeface="Times New Roman"/>
              </a:rPr>
              <a:t>85,508 MW peak, </a:t>
            </a:r>
            <a:br>
              <a:rPr lang="en-US" sz="1600" kern="0" dirty="0">
                <a:ea typeface="Times New Roman"/>
                <a:cs typeface="Times New Roman"/>
              </a:rPr>
            </a:br>
            <a:r>
              <a:rPr lang="en-US" sz="1600" kern="0" dirty="0">
                <a:solidFill>
                  <a:srgbClr val="5B6770"/>
                </a:solidFill>
                <a:ea typeface="Times New Roman"/>
                <a:cs typeface="Times New Roman"/>
              </a:rPr>
              <a:t>Aug. 10, 2023</a:t>
            </a:r>
            <a:br>
              <a:rPr lang="en-US" sz="1600" kern="0" dirty="0">
                <a:ea typeface="Times New Roman"/>
                <a:cs typeface="Times New Roman"/>
              </a:rPr>
            </a:br>
            <a:endParaRPr lang="en-US" sz="700" kern="0" dirty="0">
              <a:solidFill>
                <a:srgbClr val="5B6770"/>
              </a:solidFill>
              <a:ea typeface="Times New Roman"/>
              <a:cs typeface="Times New Roman"/>
            </a:endParaRPr>
          </a:p>
          <a:p>
            <a:pPr marL="285750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solidFill>
                  <a:srgbClr val="5B6770"/>
                </a:solidFill>
              </a:rPr>
              <a:t>More than 52,700 miles of transmission lines</a:t>
            </a:r>
            <a:br>
              <a:rPr lang="en-US" sz="1600" kern="0" dirty="0"/>
            </a:br>
            <a:endParaRPr lang="en-US" sz="700" kern="0" dirty="0">
              <a:solidFill>
                <a:srgbClr val="5B6770"/>
              </a:solidFill>
            </a:endParaRPr>
          </a:p>
          <a:p>
            <a:pPr marL="285750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>
                <a:solidFill>
                  <a:srgbClr val="5B6770"/>
                </a:solidFill>
              </a:rPr>
              <a:t>1,100+ generation units </a:t>
            </a:r>
            <a:r>
              <a:rPr lang="en-US" sz="1200" kern="0" dirty="0">
                <a:solidFill>
                  <a:srgbClr val="5B6770"/>
                </a:solidFill>
              </a:rPr>
              <a:t>(including PUNs)</a:t>
            </a:r>
            <a:endParaRPr lang="en-US" kern="0" dirty="0">
              <a:solidFill>
                <a:srgbClr val="5B6770"/>
              </a:solidFill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endParaRPr lang="en-US" kern="0" dirty="0">
              <a:solidFill>
                <a:srgbClr val="5B6770"/>
              </a:solidFill>
            </a:endParaRPr>
          </a:p>
          <a:p>
            <a:pPr marL="285750" indent="-285750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solidFill>
                <a:srgbClr val="5B677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90656" y="3670187"/>
            <a:ext cx="30011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i="1" kern="0" dirty="0">
                <a:solidFill>
                  <a:srgbClr val="5B6770"/>
                </a:solidFill>
              </a:rPr>
              <a:t>ERCOT connections to other grids are limited to ~1,220 MW of direct current (DC) ties, which allow control overflow of electricity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223230-C600-95E3-7C9D-1621310C0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96" y="5068531"/>
            <a:ext cx="2133600" cy="2424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D17BCCD-3E55-FACE-7D0B-69F1E8A7C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74" y="5551166"/>
            <a:ext cx="2307448" cy="305398"/>
          </a:xfrm>
          <a:prstGeom prst="rect">
            <a:avLst/>
          </a:prstGeom>
        </p:spPr>
      </p:pic>
      <p:pic>
        <p:nvPicPr>
          <p:cNvPr id="12" name="Picture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7CC6AA1-93F9-EBC7-2DCA-53C6F0069B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50" y="4344502"/>
            <a:ext cx="2307448" cy="1052028"/>
          </a:xfrm>
          <a:prstGeom prst="rect">
            <a:avLst/>
          </a:prstGeom>
        </p:spPr>
      </p:pic>
      <p:pic>
        <p:nvPicPr>
          <p:cNvPr id="15" name="Picture 14" descr="Map&#10;&#10;Description automatically generated">
            <a:extLst>
              <a:ext uri="{FF2B5EF4-FFF2-40B4-BE49-F238E27FC236}">
                <a16:creationId xmlns:a16="http://schemas.microsoft.com/office/drawing/2014/main" id="{A50EDC5D-10E4-51AC-7F1E-743D7A0737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48" y="1154135"/>
            <a:ext cx="5109748" cy="316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2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8CD1E9-80FD-DAA0-8EA2-75459CADF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4AEF9DE-0C94-17C6-1347-1FEF6817C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Texas’ Estimated Population Growth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614343-B909-18BF-78DE-ECA61FB10F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60"/>
          <a:stretch/>
        </p:blipFill>
        <p:spPr>
          <a:xfrm>
            <a:off x="1401408" y="1243137"/>
            <a:ext cx="7217342" cy="4663440"/>
          </a:xfrm>
          <a:prstGeom prst="rect">
            <a:avLst/>
          </a:prstGeom>
        </p:spPr>
      </p:pic>
      <p:sp>
        <p:nvSpPr>
          <p:cNvPr id="8" name="Title 4">
            <a:extLst>
              <a:ext uri="{FF2B5EF4-FFF2-40B4-BE49-F238E27FC236}">
                <a16:creationId xmlns:a16="http://schemas.microsoft.com/office/drawing/2014/main" id="{536FF76A-10C6-B9F6-43E8-FED0513237A8}"/>
              </a:ext>
            </a:extLst>
          </p:cNvPr>
          <p:cNvSpPr txBox="1">
            <a:spLocks/>
          </p:cNvSpPr>
          <p:nvPr/>
        </p:nvSpPr>
        <p:spPr>
          <a:xfrm>
            <a:off x="3631476" y="875953"/>
            <a:ext cx="2898933" cy="6371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tx1"/>
                </a:solidFill>
              </a:rPr>
              <a:t>Texas Population 2023</a:t>
            </a:r>
          </a:p>
          <a:p>
            <a:pPr algn="ctr"/>
            <a:r>
              <a:rPr lang="en-US" sz="1800" dirty="0">
                <a:solidFill>
                  <a:schemeClr val="tx1"/>
                </a:solidFill>
              </a:rPr>
              <a:t>30,500,280*</a:t>
            </a:r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FAAC8E79-0340-6EEE-8300-ED272130BD45}"/>
              </a:ext>
            </a:extLst>
          </p:cNvPr>
          <p:cNvSpPr txBox="1">
            <a:spLocks/>
          </p:cNvSpPr>
          <p:nvPr/>
        </p:nvSpPr>
        <p:spPr>
          <a:xfrm>
            <a:off x="8187313" y="1926773"/>
            <a:ext cx="2559809" cy="3265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tx1"/>
                </a:solidFill>
              </a:rPr>
              <a:t>Estimated Growth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F716129C-E4A2-FB3B-47BF-A065CE71DC6A}"/>
              </a:ext>
            </a:extLst>
          </p:cNvPr>
          <p:cNvSpPr txBox="1">
            <a:spLocks/>
          </p:cNvSpPr>
          <p:nvPr/>
        </p:nvSpPr>
        <p:spPr>
          <a:xfrm>
            <a:off x="8423861" y="2253343"/>
            <a:ext cx="2119773" cy="217749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800" b="0" dirty="0">
                <a:solidFill>
                  <a:schemeClr val="tx1"/>
                </a:solidFill>
              </a:rPr>
              <a:t>2024: 31    million</a:t>
            </a:r>
          </a:p>
          <a:p>
            <a:pPr>
              <a:lnSpc>
                <a:spcPct val="150000"/>
              </a:lnSpc>
            </a:pPr>
            <a:r>
              <a:rPr lang="en-US" sz="1800" b="0" dirty="0">
                <a:solidFill>
                  <a:schemeClr val="tx1"/>
                </a:solidFill>
              </a:rPr>
              <a:t>2025: 31.4 million</a:t>
            </a:r>
          </a:p>
          <a:p>
            <a:pPr>
              <a:lnSpc>
                <a:spcPct val="150000"/>
              </a:lnSpc>
            </a:pPr>
            <a:r>
              <a:rPr lang="en-US" sz="1800" b="0" dirty="0">
                <a:solidFill>
                  <a:schemeClr val="tx1"/>
                </a:solidFill>
              </a:rPr>
              <a:t>2026: 31.9 million</a:t>
            </a:r>
          </a:p>
          <a:p>
            <a:pPr>
              <a:lnSpc>
                <a:spcPct val="150000"/>
              </a:lnSpc>
            </a:pPr>
            <a:r>
              <a:rPr lang="en-US" sz="1800" b="0" dirty="0">
                <a:solidFill>
                  <a:schemeClr val="tx1"/>
                </a:solidFill>
              </a:rPr>
              <a:t>2027: 32.4 million</a:t>
            </a:r>
          </a:p>
          <a:p>
            <a:pPr>
              <a:lnSpc>
                <a:spcPct val="150000"/>
              </a:lnSpc>
            </a:pPr>
            <a:r>
              <a:rPr lang="en-US" sz="1800" b="0" dirty="0">
                <a:solidFill>
                  <a:schemeClr val="tx1"/>
                </a:solidFill>
              </a:rPr>
              <a:t>2028: 32.9 million</a:t>
            </a: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88F3277-E7A9-621B-8D17-5FC15AD41FA8}"/>
              </a:ext>
            </a:extLst>
          </p:cNvPr>
          <p:cNvSpPr txBox="1">
            <a:spLocks/>
          </p:cNvSpPr>
          <p:nvPr/>
        </p:nvSpPr>
        <p:spPr>
          <a:xfrm>
            <a:off x="1995463" y="5770882"/>
            <a:ext cx="6340900" cy="3265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050" b="0" dirty="0">
                <a:solidFill>
                  <a:srgbClr val="4A4A4A"/>
                </a:solidFill>
                <a:latin typeface="Arial" panose="020B0604020202020204" pitchFamily="34" charset="0"/>
              </a:rPr>
              <a:t>*The last US census was in 2020, so current figures are projected based on the estimates only.</a:t>
            </a:r>
          </a:p>
          <a:p>
            <a:br>
              <a:rPr lang="en-US" sz="1050" dirty="0"/>
            </a:br>
            <a:endParaRPr lang="en-US" sz="12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3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A429A-8270-7E98-1486-EAFBEFD3E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2022-2023 Summer Peak Demand Records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FBC32-38DA-A913-3399-2A5EE5313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43A2B2A-DC1F-FDEE-0ADB-3DACF6793EF5}"/>
              </a:ext>
            </a:extLst>
          </p:cNvPr>
          <p:cNvSpPr txBox="1">
            <a:spLocks/>
          </p:cNvSpPr>
          <p:nvPr/>
        </p:nvSpPr>
        <p:spPr>
          <a:xfrm>
            <a:off x="617514" y="5428978"/>
            <a:ext cx="10153268" cy="6799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>
                <a:alpha val="59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latin typeface="Arial" panose="020B0604020202020204"/>
              </a:rPr>
              <a:t>Key Takeaway: </a:t>
            </a:r>
            <a:r>
              <a:rPr lang="en-US" sz="1400" dirty="0">
                <a:latin typeface="Arial" panose="020B0604020202020204"/>
              </a:rPr>
              <a:t>Peak demand for summer increased drastically over the last two years. Summer 2023 had 49 days with a peak higher than 80 GW (the previous all-time peak demand). 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3C8D83F8-ED61-8BD8-EB4A-C2204E8ED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75301" y="728984"/>
            <a:ext cx="9625359" cy="4556838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04F344A-9DE7-8278-0B67-9CE447AA910A}"/>
              </a:ext>
            </a:extLst>
          </p:cNvPr>
          <p:cNvGraphicFramePr>
            <a:graphicFrameLocks noGrp="1"/>
          </p:cNvGraphicFramePr>
          <p:nvPr/>
        </p:nvGraphicFramePr>
        <p:xfrm>
          <a:off x="6713836" y="3114709"/>
          <a:ext cx="3124200" cy="110732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81050">
                  <a:extLst>
                    <a:ext uri="{9D8B030D-6E8A-4147-A177-3AD203B41FA5}">
                      <a16:colId xmlns:a16="http://schemas.microsoft.com/office/drawing/2014/main" val="2050340909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4232630887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187004185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791762632"/>
                    </a:ext>
                  </a:extLst>
                </a:gridCol>
              </a:tblGrid>
              <a:tr h="18904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rgbClr val="000000"/>
                          </a:solidFill>
                          <a:effectLst/>
                        </a:rPr>
                        <a:t>Days Over 80 GW Peak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8959322"/>
                  </a:ext>
                </a:extLst>
              </a:tr>
              <a:tr h="1868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Month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2021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2022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2023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660721"/>
                  </a:ext>
                </a:extLst>
              </a:tr>
              <a:tr h="186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June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22027894"/>
                  </a:ext>
                </a:extLst>
              </a:tr>
              <a:tr h="117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July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8929018"/>
                  </a:ext>
                </a:extLst>
              </a:tr>
              <a:tr h="18686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August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55025730"/>
                  </a:ext>
                </a:extLst>
              </a:tr>
              <a:tr h="1068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September</a:t>
                      </a:r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45804499"/>
                  </a:ext>
                </a:extLst>
              </a:tr>
            </a:tbl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36A88A-B018-B01F-532B-6854C9C8C3B0}"/>
              </a:ext>
            </a:extLst>
          </p:cNvPr>
          <p:cNvCxnSpPr>
            <a:cxnSpLocks/>
          </p:cNvCxnSpPr>
          <p:nvPr/>
        </p:nvCxnSpPr>
        <p:spPr>
          <a:xfrm flipV="1">
            <a:off x="6241977" y="1714500"/>
            <a:ext cx="0" cy="34290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FE2F659-6B20-1635-6876-6971BA790B5C}"/>
              </a:ext>
            </a:extLst>
          </p:cNvPr>
          <p:cNvSpPr txBox="1"/>
          <p:nvPr/>
        </p:nvSpPr>
        <p:spPr>
          <a:xfrm>
            <a:off x="5558685" y="1828800"/>
            <a:ext cx="69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87C3BF-28B6-A658-A4D5-3CA063935E93}"/>
              </a:ext>
            </a:extLst>
          </p:cNvPr>
          <p:cNvSpPr txBox="1"/>
          <p:nvPr/>
        </p:nvSpPr>
        <p:spPr>
          <a:xfrm>
            <a:off x="6220099" y="1828800"/>
            <a:ext cx="697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30762D-F551-2C11-2B01-EDF938D5500A}"/>
              </a:ext>
            </a:extLst>
          </p:cNvPr>
          <p:cNvSpPr/>
          <p:nvPr/>
        </p:nvSpPr>
        <p:spPr>
          <a:xfrm>
            <a:off x="9296400" y="934547"/>
            <a:ext cx="457200" cy="1632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8BA41B-05AC-6D0E-C689-C9DF92E7059E}"/>
              </a:ext>
            </a:extLst>
          </p:cNvPr>
          <p:cNvSpPr/>
          <p:nvPr/>
        </p:nvSpPr>
        <p:spPr>
          <a:xfrm>
            <a:off x="9891201" y="841532"/>
            <a:ext cx="616688" cy="335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85,508</a:t>
            </a:r>
          </a:p>
        </p:txBody>
      </p:sp>
    </p:spTree>
    <p:extLst>
      <p:ext uri="{BB962C8B-B14F-4D97-AF65-F5344CB8AC3E}">
        <p14:creationId xmlns:p14="http://schemas.microsoft.com/office/powerpoint/2010/main" val="2656445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ERCOT Electric Grid: Capacity and Demand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057C716-9BB2-4C8B-BE3B-ECCB4E3DE876}"/>
              </a:ext>
            </a:extLst>
          </p:cNvPr>
          <p:cNvGrpSpPr/>
          <p:nvPr/>
        </p:nvGrpSpPr>
        <p:grpSpPr>
          <a:xfrm>
            <a:off x="7507127" y="5146200"/>
            <a:ext cx="1757212" cy="803154"/>
            <a:chOff x="658832" y="2656451"/>
            <a:chExt cx="1757212" cy="80315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FC1BC65-E6E0-425C-B644-EA54805615E5}"/>
                </a:ext>
              </a:extLst>
            </p:cNvPr>
            <p:cNvSpPr txBox="1"/>
            <p:nvPr/>
          </p:nvSpPr>
          <p:spPr>
            <a:xfrm>
              <a:off x="658832" y="2656451"/>
              <a:ext cx="1757212" cy="46166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2400" b="1" dirty="0">
                  <a:solidFill>
                    <a:srgbClr val="003865"/>
                  </a:solidFill>
                  <a:latin typeface="Roboto"/>
                  <a:ea typeface="Roboto"/>
                  <a:cs typeface="Roboto"/>
                </a:rPr>
                <a:t>85,508 MW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4FFF32E-8D71-4C37-8105-8142AB4DE504}"/>
                </a:ext>
              </a:extLst>
            </p:cNvPr>
            <p:cNvCxnSpPr>
              <a:cxnSpLocks/>
            </p:cNvCxnSpPr>
            <p:nvPr/>
          </p:nvCxnSpPr>
          <p:spPr>
            <a:xfrm>
              <a:off x="741953" y="3123679"/>
              <a:ext cx="159096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1B318D-8EA9-4632-BEF5-FC5E5221B5D5}"/>
                </a:ext>
              </a:extLst>
            </p:cNvPr>
            <p:cNvSpPr txBox="1"/>
            <p:nvPr/>
          </p:nvSpPr>
          <p:spPr>
            <a:xfrm>
              <a:off x="909561" y="3203125"/>
              <a:ext cx="1268296" cy="256480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600" baseline="30000" dirty="0">
                  <a:solidFill>
                    <a:srgbClr val="003865"/>
                  </a:solidFill>
                  <a:latin typeface="Roboto"/>
                  <a:ea typeface="Roboto"/>
                  <a:cs typeface="Roboto"/>
                </a:rPr>
                <a:t>(August 10, 2023)</a:t>
              </a:r>
            </a:p>
          </p:txBody>
        </p:sp>
      </p:grpSp>
      <p:sp>
        <p:nvSpPr>
          <p:cNvPr id="9" name="Title 18">
            <a:extLst>
              <a:ext uri="{FF2B5EF4-FFF2-40B4-BE49-F238E27FC236}">
                <a16:creationId xmlns:a16="http://schemas.microsoft.com/office/drawing/2014/main" id="{1BF56AC9-4070-25CA-4D38-1E95CA4BCB33}"/>
              </a:ext>
            </a:extLst>
          </p:cNvPr>
          <p:cNvSpPr txBox="1">
            <a:spLocks/>
          </p:cNvSpPr>
          <p:nvPr/>
        </p:nvSpPr>
        <p:spPr>
          <a:xfrm>
            <a:off x="2133601" y="917747"/>
            <a:ext cx="2978051" cy="518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2"/>
                </a:solidFill>
              </a:rPr>
              <a:t>2000 Generating Capacity</a:t>
            </a:r>
          </a:p>
        </p:txBody>
      </p:sp>
      <p:sp>
        <p:nvSpPr>
          <p:cNvPr id="12" name="Title 18">
            <a:extLst>
              <a:ext uri="{FF2B5EF4-FFF2-40B4-BE49-F238E27FC236}">
                <a16:creationId xmlns:a16="http://schemas.microsoft.com/office/drawing/2014/main" id="{E65ECBEC-A662-B5AC-482E-2B521A95856D}"/>
              </a:ext>
            </a:extLst>
          </p:cNvPr>
          <p:cNvSpPr txBox="1">
            <a:spLocks/>
          </p:cNvSpPr>
          <p:nvPr/>
        </p:nvSpPr>
        <p:spPr>
          <a:xfrm>
            <a:off x="6721740" y="921776"/>
            <a:ext cx="2978051" cy="518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2"/>
                </a:solidFill>
              </a:rPr>
              <a:t>2024 Generating Capacity</a:t>
            </a:r>
          </a:p>
        </p:txBody>
      </p:sp>
      <p:sp>
        <p:nvSpPr>
          <p:cNvPr id="15" name="Title 18">
            <a:extLst>
              <a:ext uri="{FF2B5EF4-FFF2-40B4-BE49-F238E27FC236}">
                <a16:creationId xmlns:a16="http://schemas.microsoft.com/office/drawing/2014/main" id="{40F5919B-8272-DAD5-E295-A671DEC88ABD}"/>
              </a:ext>
            </a:extLst>
          </p:cNvPr>
          <p:cNvSpPr txBox="1">
            <a:spLocks/>
          </p:cNvSpPr>
          <p:nvPr/>
        </p:nvSpPr>
        <p:spPr>
          <a:xfrm>
            <a:off x="2133601" y="4333885"/>
            <a:ext cx="3511623" cy="518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tx2"/>
                </a:solidFill>
              </a:rPr>
              <a:t>2000 </a:t>
            </a:r>
          </a:p>
          <a:p>
            <a:pPr algn="ctr"/>
            <a:r>
              <a:rPr lang="en-US" sz="1800" dirty="0">
                <a:solidFill>
                  <a:schemeClr val="tx2"/>
                </a:solidFill>
              </a:rPr>
              <a:t>All-Time Peak Demand Record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C9F609-F93E-29BE-E52A-8A755F6D15C9}"/>
              </a:ext>
            </a:extLst>
          </p:cNvPr>
          <p:cNvGrpSpPr/>
          <p:nvPr/>
        </p:nvGrpSpPr>
        <p:grpSpPr>
          <a:xfrm>
            <a:off x="3010805" y="5146200"/>
            <a:ext cx="1757212" cy="467228"/>
            <a:chOff x="658832" y="2656451"/>
            <a:chExt cx="1757212" cy="46722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4ED166B-9F54-FA0F-33F5-68AACB05DC1E}"/>
                </a:ext>
              </a:extLst>
            </p:cNvPr>
            <p:cNvSpPr txBox="1"/>
            <p:nvPr/>
          </p:nvSpPr>
          <p:spPr>
            <a:xfrm>
              <a:off x="658832" y="2656451"/>
              <a:ext cx="1757212" cy="46166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US" sz="2400" b="1" dirty="0">
                  <a:solidFill>
                    <a:srgbClr val="003865"/>
                  </a:solidFill>
                  <a:latin typeface="Roboto"/>
                  <a:ea typeface="Roboto"/>
                  <a:cs typeface="Roboto"/>
                </a:rPr>
                <a:t>57,606 MW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F790660-3D60-505B-FEDB-74EE6EC9AD06}"/>
                </a:ext>
              </a:extLst>
            </p:cNvPr>
            <p:cNvCxnSpPr>
              <a:cxnSpLocks/>
            </p:cNvCxnSpPr>
            <p:nvPr/>
          </p:nvCxnSpPr>
          <p:spPr>
            <a:xfrm>
              <a:off x="741953" y="3123679"/>
              <a:ext cx="1590969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8">
            <a:extLst>
              <a:ext uri="{FF2B5EF4-FFF2-40B4-BE49-F238E27FC236}">
                <a16:creationId xmlns:a16="http://schemas.microsoft.com/office/drawing/2014/main" id="{84BD0A80-E4F2-36CB-410F-0B8C825FA0B0}"/>
              </a:ext>
            </a:extLst>
          </p:cNvPr>
          <p:cNvSpPr txBox="1">
            <a:spLocks/>
          </p:cNvSpPr>
          <p:nvPr/>
        </p:nvSpPr>
        <p:spPr>
          <a:xfrm>
            <a:off x="6546778" y="4298134"/>
            <a:ext cx="3511623" cy="518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tx2"/>
                </a:solidFill>
              </a:rPr>
              <a:t>As of January 2024 </a:t>
            </a:r>
          </a:p>
          <a:p>
            <a:pPr algn="ctr"/>
            <a:r>
              <a:rPr lang="en-US" sz="1800" dirty="0">
                <a:solidFill>
                  <a:schemeClr val="tx2"/>
                </a:solidFill>
              </a:rPr>
              <a:t>All-Time Peak Demand Record</a:t>
            </a:r>
          </a:p>
        </p:txBody>
      </p:sp>
      <p:sp>
        <p:nvSpPr>
          <p:cNvPr id="8" name="Title 18">
            <a:extLst>
              <a:ext uri="{FF2B5EF4-FFF2-40B4-BE49-F238E27FC236}">
                <a16:creationId xmlns:a16="http://schemas.microsoft.com/office/drawing/2014/main" id="{99CA9687-7911-9340-B80E-EFE65A77D169}"/>
              </a:ext>
            </a:extLst>
          </p:cNvPr>
          <p:cNvSpPr txBox="1">
            <a:spLocks/>
          </p:cNvSpPr>
          <p:nvPr/>
        </p:nvSpPr>
        <p:spPr>
          <a:xfrm>
            <a:off x="5265965" y="5727720"/>
            <a:ext cx="1660071" cy="518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tx2"/>
                </a:solidFill>
              </a:rPr>
              <a:t>48% increase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BB85440-362B-4467-B3B0-8030EB82528F}"/>
              </a:ext>
            </a:extLst>
          </p:cNvPr>
          <p:cNvGraphicFramePr>
            <a:graphicFrameLocks/>
          </p:cNvGraphicFramePr>
          <p:nvPr/>
        </p:nvGraphicFramePr>
        <p:xfrm>
          <a:off x="2025305" y="656804"/>
          <a:ext cx="4323388" cy="3774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7E31E4-3455-4437-0AEF-C08FBAEF33B0}"/>
              </a:ext>
            </a:extLst>
          </p:cNvPr>
          <p:cNvCxnSpPr/>
          <p:nvPr/>
        </p:nvCxnSpPr>
        <p:spPr>
          <a:xfrm>
            <a:off x="2073348" y="4252802"/>
            <a:ext cx="80453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6ECD2A2-8284-8E32-F329-9F71C6DD6963}"/>
              </a:ext>
            </a:extLst>
          </p:cNvPr>
          <p:cNvCxnSpPr>
            <a:cxnSpLocks/>
          </p:cNvCxnSpPr>
          <p:nvPr/>
        </p:nvCxnSpPr>
        <p:spPr>
          <a:xfrm>
            <a:off x="6095999" y="4252802"/>
            <a:ext cx="0" cy="9995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502A32AF-FEB1-D700-0766-629091A16C92}"/>
              </a:ext>
            </a:extLst>
          </p:cNvPr>
          <p:cNvSpPr/>
          <p:nvPr/>
        </p:nvSpPr>
        <p:spPr>
          <a:xfrm>
            <a:off x="5387182" y="5297635"/>
            <a:ext cx="1417659" cy="31023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6BCFBCAC-A7DE-491C-9BB4-688FDE1B21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371970"/>
              </p:ext>
            </p:extLst>
          </p:nvPr>
        </p:nvGraphicFramePr>
        <p:xfrm>
          <a:off x="1864103" y="651491"/>
          <a:ext cx="4047371" cy="386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EF6018EA-68F0-7658-F722-29CFE24C4603}"/>
              </a:ext>
            </a:extLst>
          </p:cNvPr>
          <p:cNvSpPr/>
          <p:nvPr/>
        </p:nvSpPr>
        <p:spPr>
          <a:xfrm>
            <a:off x="4028992" y="3492250"/>
            <a:ext cx="1018622" cy="6070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DFB0A7-0576-5E05-5266-C6EF19A344C6}"/>
              </a:ext>
            </a:extLst>
          </p:cNvPr>
          <p:cNvSpPr txBox="1"/>
          <p:nvPr/>
        </p:nvSpPr>
        <p:spPr>
          <a:xfrm>
            <a:off x="3985411" y="3597730"/>
            <a:ext cx="119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tx2"/>
                </a:solidFill>
              </a:rPr>
              <a:t>*Includes biomass-fired units and DC Tie capacity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FF00553-FB23-926A-D650-2E9847CBBFFA}"/>
              </a:ext>
            </a:extLst>
          </p:cNvPr>
          <p:cNvSpPr/>
          <p:nvPr/>
        </p:nvSpPr>
        <p:spPr>
          <a:xfrm>
            <a:off x="3010805" y="2240281"/>
            <a:ext cx="929824" cy="4571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D37CE1-8872-89AE-F2BB-4DD5E891BCC9}"/>
              </a:ext>
            </a:extLst>
          </p:cNvPr>
          <p:cNvSpPr txBox="1"/>
          <p:nvPr/>
        </p:nvSpPr>
        <p:spPr>
          <a:xfrm>
            <a:off x="8434055" y="3577867"/>
            <a:ext cx="1193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tx2"/>
                </a:solidFill>
              </a:rPr>
              <a:t>*Includes biomass-fired units and DC Tie capacity</a:t>
            </a:r>
          </a:p>
        </p:txBody>
      </p: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2915F96F-44B9-4E91-BB5E-4C63E6655F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240346"/>
              </p:ext>
            </p:extLst>
          </p:nvPr>
        </p:nvGraphicFramePr>
        <p:xfrm>
          <a:off x="5914566" y="573905"/>
          <a:ext cx="4868227" cy="3982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23820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F5DA15-1685-980E-4835-7633B81B6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EB8D4A-C087-D4EF-3EB1-F5E22389FA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04" b="5013"/>
          <a:stretch/>
        </p:blipFill>
        <p:spPr>
          <a:xfrm>
            <a:off x="3091728" y="759320"/>
            <a:ext cx="6008544" cy="25714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A05057C-6B02-AF67-0E74-E7664CEC912D}"/>
              </a:ext>
            </a:extLst>
          </p:cNvPr>
          <p:cNvSpPr txBox="1">
            <a:spLocks/>
          </p:cNvSpPr>
          <p:nvPr/>
        </p:nvSpPr>
        <p:spPr>
          <a:xfrm>
            <a:off x="502763" y="278821"/>
            <a:ext cx="8458200" cy="48049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ERCOT Electric Grid: Then and Now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ED8C252-44FB-9CC5-999D-5EBDB2F73E03}"/>
              </a:ext>
            </a:extLst>
          </p:cNvPr>
          <p:cNvSpPr txBox="1">
            <a:spLocks/>
          </p:cNvSpPr>
          <p:nvPr/>
        </p:nvSpPr>
        <p:spPr>
          <a:xfrm>
            <a:off x="502763" y="847333"/>
            <a:ext cx="1848551" cy="14287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b="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DE567C-A3EC-EB25-3EC8-5EA9C653E5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038"/>
          <a:stretch/>
        </p:blipFill>
        <p:spPr>
          <a:xfrm>
            <a:off x="2966395" y="3501235"/>
            <a:ext cx="6259209" cy="285591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D3E7BF-D715-C422-BDAB-9FA8B082BE97}"/>
              </a:ext>
            </a:extLst>
          </p:cNvPr>
          <p:cNvCxnSpPr>
            <a:cxnSpLocks/>
          </p:cNvCxnSpPr>
          <p:nvPr/>
        </p:nvCxnSpPr>
        <p:spPr>
          <a:xfrm>
            <a:off x="2258745" y="3501235"/>
            <a:ext cx="72281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560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D7CB7B-4E67-4295-B686-2AD90B607F5F}"/>
              </a:ext>
            </a:extLst>
          </p:cNvPr>
          <p:cNvSpPr txBox="1"/>
          <p:nvPr/>
        </p:nvSpPr>
        <p:spPr>
          <a:xfrm>
            <a:off x="628650" y="1931370"/>
            <a:ext cx="3783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2900" algn="l"/>
              </a:tabLst>
            </a:pPr>
            <a:r>
              <a:rPr lang="en-US" u="sng" dirty="0">
                <a:ea typeface="Calibri" panose="020F0502020204030204" pitchFamily="34" charset="0"/>
                <a:cs typeface="Times New Roman" panose="02020603050405020304" pitchFamily="18" charset="0"/>
              </a:rPr>
              <a:t>Total as of December 2023</a:t>
            </a:r>
          </a:p>
          <a:p>
            <a:pPr>
              <a:tabLst>
                <a:tab pos="342900" algn="l"/>
              </a:tabLs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1774 weatherization inspections</a:t>
            </a:r>
          </a:p>
          <a:p>
            <a:pPr>
              <a:tabLst>
                <a:tab pos="342900" algn="l"/>
              </a:tabLst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342900" algn="l"/>
              </a:tabLs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(1264 generation resources and 510 Transmission Service Providers (TSP) facilities)</a:t>
            </a:r>
          </a:p>
          <a:p>
            <a:pPr>
              <a:tabLst>
                <a:tab pos="342900" algn="l"/>
              </a:tabLst>
            </a:pP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342900" algn="l"/>
              </a:tabLst>
            </a:pPr>
            <a:endParaRPr lang="en-US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B0378C0-B5C0-1BD9-26F7-9B26172CC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304" y="291938"/>
            <a:ext cx="8458200" cy="518318"/>
          </a:xfrm>
        </p:spPr>
        <p:txBody>
          <a:bodyPr/>
          <a:lstStyle/>
          <a:p>
            <a:r>
              <a:rPr lang="en-US" dirty="0"/>
              <a:t>Weatherization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132B5F-2F85-210D-A3CF-0DD69D80B3DF}"/>
              </a:ext>
            </a:extLst>
          </p:cNvPr>
          <p:cNvSpPr txBox="1"/>
          <p:nvPr/>
        </p:nvSpPr>
        <p:spPr>
          <a:xfrm>
            <a:off x="628650" y="810256"/>
            <a:ext cx="11291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42900" algn="l"/>
              </a:tabLst>
            </a:pPr>
            <a:r>
              <a:rPr lang="en-US" dirty="0">
                <a:ea typeface="Calibri" panose="020F0502020204030204" pitchFamily="34" charset="0"/>
                <a:cs typeface="Times New Roman" panose="02020603050405020304" pitchFamily="18" charset="0"/>
              </a:rPr>
              <a:t>ERCOT conducts weatherization inspections of generating and transmission facilities. Weatherization inspections are tracking well ahead of the 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required rate of 1800 inspections over 3 years to meet 2024 goal.</a:t>
            </a:r>
            <a:endParaRPr 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D84521E-D76F-4A2A-B31A-E4E47EE6AE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1311581"/>
              </p:ext>
            </p:extLst>
          </p:nvPr>
        </p:nvGraphicFramePr>
        <p:xfrm>
          <a:off x="4248150" y="1897643"/>
          <a:ext cx="7315200" cy="4300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4157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D7CB7B-4E67-4295-B686-2AD90B607F5F}"/>
              </a:ext>
            </a:extLst>
          </p:cNvPr>
          <p:cNvSpPr txBox="1"/>
          <p:nvPr/>
        </p:nvSpPr>
        <p:spPr>
          <a:xfrm>
            <a:off x="409850" y="1015155"/>
            <a:ext cx="53884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/>
              <a:t>As of October 12, 2023, projects energized in 2023 total about $1.533 billion.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/>
              <a:t>$1.567 billion energized in all of 2022</a:t>
            </a:r>
          </a:p>
          <a:p>
            <a:pPr lvl="1">
              <a:tabLst>
                <a:tab pos="457200" algn="l"/>
              </a:tabLst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/>
              <a:t>As of December 31, 2023, ERCOT has endorsed transmission projects totaling $3.231 billion.</a:t>
            </a:r>
          </a:p>
          <a:p>
            <a:pPr>
              <a:tabLst>
                <a:tab pos="457200" algn="l"/>
              </a:tabLst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/>
              <a:t>Total endorsed transmission projects in 2022 equaled $3.311 billion</a:t>
            </a:r>
          </a:p>
          <a:p>
            <a:pPr>
              <a:tabLst>
                <a:tab pos="457200" algn="l"/>
              </a:tabLst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/>
              <a:t> As of October 12, 2023, projects in engineering, routing, licensing, and construction total about $13.537 billion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564AE7-B0B4-A126-C1AE-D6B9FA7B5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Planning Summary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3C4B8CF-5441-427F-A7D8-D460C18388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5488805"/>
              </p:ext>
            </p:extLst>
          </p:nvPr>
        </p:nvGraphicFramePr>
        <p:xfrm>
          <a:off x="5826646" y="845026"/>
          <a:ext cx="6333248" cy="5098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77405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>
            <a:extLst>
              <a:ext uri="{FF2B5EF4-FFF2-40B4-BE49-F238E27FC236}">
                <a16:creationId xmlns:a16="http://schemas.microsoft.com/office/drawing/2014/main" id="{7186F97F-29F9-A7CA-2032-CD802DDBA8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9" t="48320" r="11325" b="47769"/>
          <a:stretch/>
        </p:blipFill>
        <p:spPr bwMode="auto">
          <a:xfrm>
            <a:off x="6231113" y="2883040"/>
            <a:ext cx="274414" cy="27774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itle 23">
            <a:extLst>
              <a:ext uri="{FF2B5EF4-FFF2-40B4-BE49-F238E27FC236}">
                <a16:creationId xmlns:a16="http://schemas.microsoft.com/office/drawing/2014/main" id="{E908F252-F2EA-5194-70FD-D8D3A4B62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6" y="226788"/>
            <a:ext cx="9566840" cy="518318"/>
          </a:xfrm>
        </p:spPr>
        <p:txBody>
          <a:bodyPr/>
          <a:lstStyle/>
          <a:p>
            <a:r>
              <a:rPr lang="en-US" dirty="0"/>
              <a:t>Illustration of Long-Term Resource Adequacy Issue (Summer)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1A134F9-E0B7-E14C-35BD-15433E7815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42" r="15554"/>
          <a:stretch/>
        </p:blipFill>
        <p:spPr bwMode="auto">
          <a:xfrm>
            <a:off x="598004" y="1275778"/>
            <a:ext cx="5658049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257F0D6-3095-942E-27AB-C2F3CEDBF9A2}"/>
              </a:ext>
            </a:extLst>
          </p:cNvPr>
          <p:cNvSpPr/>
          <p:nvPr/>
        </p:nvSpPr>
        <p:spPr>
          <a:xfrm>
            <a:off x="1275694" y="1675951"/>
            <a:ext cx="3429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0A3B12-42A4-C2F8-A563-FC80525EF1CB}"/>
              </a:ext>
            </a:extLst>
          </p:cNvPr>
          <p:cNvSpPr txBox="1"/>
          <p:nvPr/>
        </p:nvSpPr>
        <p:spPr>
          <a:xfrm>
            <a:off x="701112" y="5400474"/>
            <a:ext cx="9573188" cy="598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50" dirty="0">
                <a:solidFill>
                  <a:srgbClr val="5B677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(Note: Resource Value is the installed capacity of a resource type multiplied by its Effective Load Carrying Capability (ELCC), ELCC is the amount of the resource type relative to theoretical 100% available capacity, that can serve load without reducing system reliability; that is, not increase the expected occurrence of unserved load. ELCC will always be less than 100 percent. (2300 MW of dispatchable generation is held for emergency reserves).</a:t>
            </a:r>
            <a:endParaRPr lang="en-US" sz="105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AB167D7-F9C3-189F-FBC3-52CBD9651F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51" t="28940" r="11265" b="65735"/>
          <a:stretch/>
        </p:blipFill>
        <p:spPr bwMode="auto">
          <a:xfrm>
            <a:off x="6195897" y="1518899"/>
            <a:ext cx="325089" cy="407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BFD656C-3FF2-0628-9DAD-6FB46DED4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41" t="38869" r="10875" b="57604"/>
          <a:stretch/>
        </p:blipFill>
        <p:spPr bwMode="auto">
          <a:xfrm>
            <a:off x="6174215" y="2453085"/>
            <a:ext cx="381000" cy="257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9E5D2ED-A5F5-203A-293C-D6B9A6C0AD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1" t="68382" r="10875" b="25768"/>
          <a:stretch/>
        </p:blipFill>
        <p:spPr bwMode="auto">
          <a:xfrm>
            <a:off x="6223798" y="4045657"/>
            <a:ext cx="312019" cy="341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366D3EF-1B95-6083-F465-693BC9BF3B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5" t="59496" r="11241" b="37158"/>
          <a:stretch/>
        </p:blipFill>
        <p:spPr bwMode="auto">
          <a:xfrm>
            <a:off x="6143511" y="3461999"/>
            <a:ext cx="375888" cy="244666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1375EF2-6740-898B-6414-39DA534A4030}"/>
              </a:ext>
            </a:extLst>
          </p:cNvPr>
          <p:cNvSpPr txBox="1"/>
          <p:nvPr/>
        </p:nvSpPr>
        <p:spPr>
          <a:xfrm>
            <a:off x="6132803" y="1682859"/>
            <a:ext cx="1117600" cy="18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Dispatchable Thermal Generation </a:t>
            </a:r>
          </a:p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ELCC</a:t>
            </a:r>
          </a:p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@ Peak Load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ABA16A5-FF49-2148-CF2C-221576E18574}"/>
              </a:ext>
            </a:extLst>
          </p:cNvPr>
          <p:cNvSpPr txBox="1"/>
          <p:nvPr/>
        </p:nvSpPr>
        <p:spPr>
          <a:xfrm>
            <a:off x="6175517" y="2597596"/>
            <a:ext cx="952377" cy="18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Wind ELCC </a:t>
            </a:r>
          </a:p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@ Peak Load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1C46238-9303-D79E-20EC-2197E2F84CC4}"/>
              </a:ext>
            </a:extLst>
          </p:cNvPr>
          <p:cNvSpPr txBox="1"/>
          <p:nvPr/>
        </p:nvSpPr>
        <p:spPr>
          <a:xfrm>
            <a:off x="6163477" y="3082390"/>
            <a:ext cx="952377" cy="18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Solar ELCC</a:t>
            </a:r>
          </a:p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@ Peak Load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31E618D-875A-4D62-6BC3-B2A9E7D483A0}"/>
              </a:ext>
            </a:extLst>
          </p:cNvPr>
          <p:cNvSpPr txBox="1"/>
          <p:nvPr/>
        </p:nvSpPr>
        <p:spPr>
          <a:xfrm>
            <a:off x="6140514" y="3543115"/>
            <a:ext cx="952377" cy="18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Battery Storage</a:t>
            </a:r>
          </a:p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@ Peak Load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B6B309F-11E2-7C39-029D-EB62C8ED025E}"/>
              </a:ext>
            </a:extLst>
          </p:cNvPr>
          <p:cNvSpPr txBox="1"/>
          <p:nvPr/>
        </p:nvSpPr>
        <p:spPr>
          <a:xfrm>
            <a:off x="6147602" y="4167518"/>
            <a:ext cx="952377" cy="182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Summer</a:t>
            </a:r>
          </a:p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Load (MW)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9AEDC18-A1F0-0A72-66ED-774F7A203F01}"/>
              </a:ext>
            </a:extLst>
          </p:cNvPr>
          <p:cNvSpPr txBox="1"/>
          <p:nvPr/>
        </p:nvSpPr>
        <p:spPr>
          <a:xfrm>
            <a:off x="7513048" y="1297938"/>
            <a:ext cx="2754903" cy="4069384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100" b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Dispatchable Thermal Generation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100" dirty="0">
                <a:solidFill>
                  <a:srgbClr val="5B67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(2000-2008) more than 20,000 MW of net new dispatchable thermal generation added to the grid.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en-US" sz="1100" dirty="0">
              <a:solidFill>
                <a:srgbClr val="5B677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100" dirty="0">
                <a:solidFill>
                  <a:srgbClr val="5B67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(2008-2022) only 1,500 MW of net new dispatchable thermal generation added.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100" dirty="0">
                <a:solidFill>
                  <a:srgbClr val="5B67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20,925 MW retired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100" dirty="0">
                <a:solidFill>
                  <a:srgbClr val="5B67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22,485 MW added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endParaRPr lang="en-US" sz="1100" dirty="0">
              <a:solidFill>
                <a:srgbClr val="5B677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100" dirty="0">
                <a:solidFill>
                  <a:srgbClr val="5B67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More than 48,000 MW of net new solar and wind added (2008-2022). </a:t>
            </a:r>
          </a:p>
          <a:p>
            <a:pPr>
              <a:lnSpc>
                <a:spcPct val="107000"/>
              </a:lnSpc>
            </a:pPr>
            <a:endParaRPr lang="en-US" sz="1100" dirty="0">
              <a:solidFill>
                <a:srgbClr val="5B677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</a:pPr>
            <a:r>
              <a:rPr lang="en-US" sz="1100" b="1" dirty="0">
                <a:solidFill>
                  <a:srgbClr val="5B67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Total Thermal Fleet is 77,040 MW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100" dirty="0">
                <a:solidFill>
                  <a:srgbClr val="5B67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41% is older than 30 years (31,863 MW) (1993)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100" dirty="0">
                <a:solidFill>
                  <a:srgbClr val="5B67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27% is older than 40 years (21,148 MW) (1983)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100" dirty="0">
                <a:solidFill>
                  <a:srgbClr val="5B67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12% is older than 50 years (9,586 MW) (1973)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100" dirty="0">
                <a:solidFill>
                  <a:srgbClr val="5B677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2% is older than 60 years (1,737 MW) (1963)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FAED794-FA29-1433-055D-F2DD9A866633}"/>
              </a:ext>
            </a:extLst>
          </p:cNvPr>
          <p:cNvSpPr txBox="1"/>
          <p:nvPr/>
        </p:nvSpPr>
        <p:spPr>
          <a:xfrm>
            <a:off x="1275694" y="1721481"/>
            <a:ext cx="3276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cs typeface="Calibri" panose="020F0502020204030204" pitchFamily="34" charset="0"/>
              </a:rPr>
              <a:t>MW Resource Value vs Summer Peak Load for Operational and Planned Generation Capacity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590DF2-DEF3-081C-A148-A0760B2F4163}"/>
              </a:ext>
            </a:extLst>
          </p:cNvPr>
          <p:cNvSpPr txBox="1"/>
          <p:nvPr/>
        </p:nvSpPr>
        <p:spPr>
          <a:xfrm>
            <a:off x="11515382" y="6515374"/>
            <a:ext cx="5388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9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44550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Vertic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99AAC16EAB41985F08B9B30BD6F8" ma:contentTypeVersion="4" ma:contentTypeDescription="Create a new document." ma:contentTypeScope="" ma:versionID="e17db7c92bbe4a954239b0aad63199c1">
  <xsd:schema xmlns:xsd="http://www.w3.org/2001/XMLSchema" xmlns:xs="http://www.w3.org/2001/XMLSchema" xmlns:p="http://schemas.microsoft.com/office/2006/metadata/properties" xmlns:ns2="8d5ee879-813f-4fb9-b7c2-a59846c21aeb" targetNamespace="http://schemas.microsoft.com/office/2006/metadata/properties" ma:root="true" ma:fieldsID="dbeeea33673683b355d19f3b50507d1a" ns2:_="">
    <xsd:import namespace="8d5ee879-813f-4fb9-b7c2-a59846c21aeb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Yea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e879-813f-4fb9-b7c2-a59846c21aeb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Internal "/>
          <xsd:enumeration value="Confidential"/>
          <xsd:enumeration value="Public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22"/>
          <xsd:enumeration value="2023"/>
          <xsd:enumeration value="2024"/>
          <xsd:enumeration value="202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d5ee879-813f-4fb9-b7c2-a59846c21aeb" xsi:nil="true"/>
    <Audience xmlns="8d5ee879-813f-4fb9-b7c2-a59846c21aeb">Public</Audience>
  </documentManagement>
</p:properties>
</file>

<file path=customXml/itemProps1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E044B04-F5D7-4282-8F92-DC4BBABB893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8d5ee879-813f-4fb9-b7c2-a59846c21aeb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526C54-2038-4DDB-9077-84C80FF069E0}">
  <ds:schemaRefs>
    <ds:schemaRef ds:uri="http://schemas.microsoft.com/office/2006/metadata/properties"/>
    <ds:schemaRef ds:uri="http://www.w3.org/2000/xmlns/"/>
    <ds:schemaRef ds:uri="8d5ee879-813f-4fb9-b7c2-a59846c21aeb"/>
    <ds:schemaRef ds:uri="http://www.w3.org/2001/XMLSchema-instance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15049</TotalTime>
  <Words>1207</Words>
  <Application>Microsoft Office PowerPoint</Application>
  <PresentationFormat>Widescreen</PresentationFormat>
  <Paragraphs>188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Roboto</vt:lpstr>
      <vt:lpstr>Symbol</vt:lpstr>
      <vt:lpstr>Cover Slide</vt:lpstr>
      <vt:lpstr>Horizontal Theme</vt:lpstr>
      <vt:lpstr>Vertical Theme</vt:lpstr>
      <vt:lpstr>Office Theme</vt:lpstr>
      <vt:lpstr>PowerPoint Presentation</vt:lpstr>
      <vt:lpstr>PowerPoint Presentation</vt:lpstr>
      <vt:lpstr>Texas’ Estimated Population Growth</vt:lpstr>
      <vt:lpstr>2022-2023 Summer Peak Demand Records</vt:lpstr>
      <vt:lpstr>The ERCOT Electric Grid: Capacity and Demand</vt:lpstr>
      <vt:lpstr>PowerPoint Presentation</vt:lpstr>
      <vt:lpstr>Weatherization</vt:lpstr>
      <vt:lpstr>Transmission Planning Summary</vt:lpstr>
      <vt:lpstr>Illustration of Long-Term Resource Adequacy Issue (Summer)</vt:lpstr>
      <vt:lpstr>Generation Interconnection Requests</vt:lpstr>
      <vt:lpstr>Nuclear Dispatchable Generation  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Webster, Trudi</cp:lastModifiedBy>
  <cp:revision>323</cp:revision>
  <cp:lastPrinted>2017-10-10T21:31:05Z</cp:lastPrinted>
  <dcterms:created xsi:type="dcterms:W3CDTF">2016-01-21T15:20:31Z</dcterms:created>
  <dcterms:modified xsi:type="dcterms:W3CDTF">2024-01-29T22:39:29Z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0x0101006D0999AAC16EAB41985F08B9B30BD6F8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2023-04-04T20:11:24Z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2ffd7455-2a10-4c42-ab9a-33fe7556bcb5</vt:lpwstr>
  </property>
  <property fmtid="{D5CDD505-2E9C-101B-9397-08002B2CF9AE}" pid="9" name="MSIP_Label_7084cbda-52b8-46fb-a7b7-cb5bd465ed85_ContentBits">
    <vt:lpwstr>0</vt:lpwstr>
  </property>
</Properties>
</file>